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9" r:id="rId2"/>
  </p:sldMasterIdLst>
  <p:notesMasterIdLst>
    <p:notesMasterId r:id="rId46"/>
  </p:notesMasterIdLst>
  <p:handoutMasterIdLst>
    <p:handoutMasterId r:id="rId47"/>
  </p:handoutMasterIdLst>
  <p:sldIdLst>
    <p:sldId id="542" r:id="rId3"/>
    <p:sldId id="876" r:id="rId4"/>
    <p:sldId id="877" r:id="rId5"/>
    <p:sldId id="1290" r:id="rId6"/>
    <p:sldId id="391" r:id="rId7"/>
    <p:sldId id="265" r:id="rId8"/>
    <p:sldId id="856" r:id="rId9"/>
    <p:sldId id="866" r:id="rId10"/>
    <p:sldId id="859" r:id="rId11"/>
    <p:sldId id="478" r:id="rId12"/>
    <p:sldId id="428" r:id="rId13"/>
    <p:sldId id="464" r:id="rId14"/>
    <p:sldId id="860" r:id="rId15"/>
    <p:sldId id="430" r:id="rId16"/>
    <p:sldId id="1283" r:id="rId17"/>
    <p:sldId id="452" r:id="rId18"/>
    <p:sldId id="1284" r:id="rId19"/>
    <p:sldId id="565" r:id="rId20"/>
    <p:sldId id="1287" r:id="rId21"/>
    <p:sldId id="355" r:id="rId22"/>
    <p:sldId id="878" r:id="rId23"/>
    <p:sldId id="1288" r:id="rId24"/>
    <p:sldId id="431" r:id="rId25"/>
    <p:sldId id="477" r:id="rId26"/>
    <p:sldId id="583" r:id="rId27"/>
    <p:sldId id="538" r:id="rId28"/>
    <p:sldId id="660" r:id="rId29"/>
    <p:sldId id="556" r:id="rId30"/>
    <p:sldId id="1289" r:id="rId31"/>
    <p:sldId id="872" r:id="rId32"/>
    <p:sldId id="873" r:id="rId33"/>
    <p:sldId id="874" r:id="rId34"/>
    <p:sldId id="867" r:id="rId35"/>
    <p:sldId id="675" r:id="rId36"/>
    <p:sldId id="558" r:id="rId37"/>
    <p:sldId id="870" r:id="rId38"/>
    <p:sldId id="871" r:id="rId39"/>
    <p:sldId id="1285" r:id="rId40"/>
    <p:sldId id="1286" r:id="rId41"/>
    <p:sldId id="573" r:id="rId42"/>
    <p:sldId id="575" r:id="rId43"/>
    <p:sldId id="572" r:id="rId44"/>
    <p:sldId id="569" r:id="rId45"/>
  </p:sldIdLst>
  <p:sldSz cx="9144000" cy="6858000" type="screen4x3"/>
  <p:notesSz cx="7302500" cy="9586913"/>
  <p:custDataLst>
    <p:tags r:id="rId4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0F4E3"/>
    <a:srgbClr val="E0E0E0"/>
    <a:srgbClr val="E3E4E6"/>
    <a:srgbClr val="FFFF99"/>
    <a:srgbClr val="FF9999"/>
    <a:srgbClr val="EFBFBF"/>
    <a:srgbClr val="A8E799"/>
    <a:srgbClr val="CDF1C5"/>
    <a:srgbClr val="F1C7C7"/>
    <a:srgbClr val="C5F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7" autoAdjust="0"/>
    <p:restoredTop sz="91921"/>
  </p:normalViewPr>
  <p:slideViewPr>
    <p:cSldViewPr snapToObjects="1">
      <p:cViewPr varScale="1">
        <p:scale>
          <a:sx n="87" d="100"/>
          <a:sy n="87" d="100"/>
        </p:scale>
        <p:origin x="75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63" d="100"/>
          <a:sy n="63" d="100"/>
        </p:scale>
        <p:origin x="302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Slide Image Placeholder 1">
            <a:extLst>
              <a:ext uri="{FF2B5EF4-FFF2-40B4-BE49-F238E27FC236}">
                <a16:creationId xmlns:a16="http://schemas.microsoft.com/office/drawing/2014/main" id="{63247782-98C8-7B4D-AA78-4BC7C4FA3E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8" name="Notes Placeholder 2">
            <a:extLst>
              <a:ext uri="{FF2B5EF4-FFF2-40B4-BE49-F238E27FC236}">
                <a16:creationId xmlns:a16="http://schemas.microsoft.com/office/drawing/2014/main" id="{402128B8-9BB3-6447-8BF2-4FF0AF3CEE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How is the HW/SW interface designed</a:t>
            </a:r>
          </a:p>
        </p:txBody>
      </p:sp>
      <p:sp>
        <p:nvSpPr>
          <p:cNvPr id="229379" name="Slide Number Placeholder 3">
            <a:extLst>
              <a:ext uri="{FF2B5EF4-FFF2-40B4-BE49-F238E27FC236}">
                <a16:creationId xmlns:a16="http://schemas.microsoft.com/office/drawing/2014/main" id="{9F923CD0-478E-6442-845D-F68E396AF1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BE27A75-1005-B641-8057-8C7BC99FA084}" type="slidenum">
              <a:rPr lang="en-US" altLang="en-US" smtClean="0"/>
              <a:pPr>
                <a:spcBef>
                  <a:spcPct val="0"/>
                </a:spcBef>
              </a:pPr>
              <a:t>5</a:t>
            </a:fld>
            <a:endParaRPr lang="en-US" altLang="en-US"/>
          </a:p>
        </p:txBody>
      </p:sp>
    </p:spTree>
    <p:extLst>
      <p:ext uri="{BB962C8B-B14F-4D97-AF65-F5344CB8AC3E}">
        <p14:creationId xmlns:p14="http://schemas.microsoft.com/office/powerpoint/2010/main" val="257308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Slide Image Placeholder 1">
            <a:extLst>
              <a:ext uri="{FF2B5EF4-FFF2-40B4-BE49-F238E27FC236}">
                <a16:creationId xmlns:a16="http://schemas.microsoft.com/office/drawing/2014/main" id="{6F3DAC94-0911-2E41-8268-E37F2EF740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6" name="Notes Placeholder 2">
            <a:extLst>
              <a:ext uri="{FF2B5EF4-FFF2-40B4-BE49-F238E27FC236}">
                <a16:creationId xmlns:a16="http://schemas.microsoft.com/office/drawing/2014/main" id="{18037545-F096-D643-9648-ED30129C8F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rPr>
              <a:t>ISA is the interface between hardware and software… It is a contract that the hardware promises to satisfy.</a:t>
            </a:r>
          </a:p>
          <a:p>
            <a:pPr eaLnBrk="1" hangingPunct="1">
              <a:spcBef>
                <a:spcPct val="0"/>
              </a:spcBef>
            </a:pPr>
            <a:r>
              <a:rPr lang="en-US" altLang="en-US" dirty="0">
                <a:latin typeface="Arial" panose="020B0604020202020204" pitchFamily="34" charset="0"/>
                <a:ea typeface="ＭＳ Ｐゴシック" panose="020B0600070205080204" pitchFamily="34" charset="-128"/>
              </a:rPr>
              <a:t>Algorithm: step by step procedure where each step is effectively computable (by a computer), is definite (precisely defined) – “do until fast” is not definite, and terminates</a:t>
            </a:r>
          </a:p>
          <a:p>
            <a:pPr eaLnBrk="1" hangingPunct="1">
              <a:spcBef>
                <a:spcPct val="0"/>
              </a:spcBef>
            </a:pPr>
            <a:endParaRPr lang="en-US" altLang="en-US" dirty="0">
              <a:latin typeface="Arial" panose="020B0604020202020204" pitchFamily="34" charset="0"/>
              <a:ea typeface="ＭＳ Ｐゴシック" panose="020B0600070205080204" pitchFamily="34" charset="-128"/>
            </a:endParaRPr>
          </a:p>
          <a:p>
            <a:pPr eaLnBrk="1" hangingPunct="1">
              <a:spcBef>
                <a:spcPct val="0"/>
              </a:spcBef>
            </a:pPr>
            <a:endParaRPr lang="en-US" altLang="en-US" dirty="0">
              <a:latin typeface="Arial" panose="020B0604020202020204" pitchFamily="34" charset="0"/>
              <a:ea typeface="ＭＳ Ｐゴシック" panose="020B0600070205080204" pitchFamily="34" charset="-128"/>
            </a:endParaRPr>
          </a:p>
        </p:txBody>
      </p:sp>
      <p:sp>
        <p:nvSpPr>
          <p:cNvPr id="231427" name="Slide Number Placeholder 3">
            <a:extLst>
              <a:ext uri="{FF2B5EF4-FFF2-40B4-BE49-F238E27FC236}">
                <a16:creationId xmlns:a16="http://schemas.microsoft.com/office/drawing/2014/main" id="{D3E53CDD-D8D3-DE4C-BF58-4FE15E0DF1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92E19BA-C1EA-FA45-B589-58680522A6A5}" type="slidenum">
              <a:rPr lang="en-US" altLang="en-US" smtClean="0">
                <a:solidFill>
                  <a:srgbClr val="000000"/>
                </a:solidFill>
                <a:latin typeface="Arial" panose="020B0604020202020204" pitchFamily="34" charset="0"/>
              </a:rPr>
              <a:pPr>
                <a:spcBef>
                  <a:spcPct val="0"/>
                </a:spcBef>
              </a:pPr>
              <a:t>8</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333165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1628D2-5DD6-4D63-86A9-6101C631CCB4}" type="slidenum">
              <a:rPr lang="en-US"/>
              <a:pPr/>
              <a:t>20</a:t>
            </a:fld>
            <a:endParaRPr lang="en-US"/>
          </a:p>
        </p:txBody>
      </p:sp>
      <p:sp>
        <p:nvSpPr>
          <p:cNvPr id="1269762" name="Rectangle 2"/>
          <p:cNvSpPr>
            <a:spLocks noGrp="1" noRot="1" noChangeAspect="1" noChangeArrowheads="1" noTextEdit="1"/>
          </p:cNvSpPr>
          <p:nvPr>
            <p:ph type="sldImg"/>
          </p:nvPr>
        </p:nvSpPr>
        <p:spPr>
          <a:ln/>
        </p:spPr>
      </p:sp>
      <p:sp>
        <p:nvSpPr>
          <p:cNvPr id="1269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606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i="1" dirty="0"/>
              <a:t>Clock gating</a:t>
            </a:r>
            <a:r>
              <a:rPr lang="en-IN" dirty="0"/>
              <a:t> is a popular technique used in many synchronous circuits for reducing dynamic power dissipation, by removing the </a:t>
            </a:r>
            <a:r>
              <a:rPr lang="en-IN" i="1" dirty="0"/>
              <a:t>clock</a:t>
            </a:r>
            <a:r>
              <a:rPr lang="en-IN" dirty="0"/>
              <a:t> signal when the circuit is not in use. </a:t>
            </a:r>
            <a:r>
              <a:rPr lang="en-IN" i="1" dirty="0"/>
              <a:t>Clock gating</a:t>
            </a:r>
            <a:r>
              <a:rPr lang="en-IN" dirty="0"/>
              <a:t> saves power by pruning the </a:t>
            </a:r>
            <a:r>
              <a:rPr lang="en-IN" i="1" dirty="0"/>
              <a:t>clock</a:t>
            </a:r>
            <a:r>
              <a:rPr lang="en-IN" dirty="0"/>
              <a:t> tree, at the cost of adding more logic to a circuit.</a:t>
            </a:r>
            <a:endParaRPr lang="en-US" dirty="0"/>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23</a:t>
            </a:fld>
            <a:endParaRPr lang="en-US"/>
          </a:p>
        </p:txBody>
      </p:sp>
    </p:spTree>
    <p:extLst>
      <p:ext uri="{BB962C8B-B14F-4D97-AF65-F5344CB8AC3E}">
        <p14:creationId xmlns:p14="http://schemas.microsoft.com/office/powerpoint/2010/main" val="390042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66948721-6E9F-DC40-B78E-9DEF66FC2A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03CD45E2-80D7-5245-B98B-4A890DF457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rPr>
              <a:t>ISA is the interface between hardware and software… It is a contract that the hardware promises to satisfy.</a:t>
            </a:r>
          </a:p>
        </p:txBody>
      </p:sp>
      <p:sp>
        <p:nvSpPr>
          <p:cNvPr id="21507" name="Slide Number Placeholder 3">
            <a:extLst>
              <a:ext uri="{FF2B5EF4-FFF2-40B4-BE49-F238E27FC236}">
                <a16:creationId xmlns:a16="http://schemas.microsoft.com/office/drawing/2014/main" id="{04619B3C-03B1-6F43-8B32-4146E0C2E63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3E8BFA3-A42F-F740-8255-A7F71EC66490}" type="slidenum">
              <a:rPr lang="en-US" altLang="en-US" sz="1200">
                <a:solidFill>
                  <a:srgbClr val="000000"/>
                </a:solidFill>
              </a:rPr>
              <a:pPr eaLnBrk="1" hangingPunct="1"/>
              <a:t>26</a:t>
            </a:fld>
            <a:endParaRPr lang="en-US" altLang="en-US" sz="1200">
              <a:solidFill>
                <a:srgbClr val="000000"/>
              </a:solidFill>
            </a:endParaRPr>
          </a:p>
        </p:txBody>
      </p:sp>
    </p:spTree>
    <p:extLst>
      <p:ext uri="{BB962C8B-B14F-4D97-AF65-F5344CB8AC3E}">
        <p14:creationId xmlns:p14="http://schemas.microsoft.com/office/powerpoint/2010/main" val="1565812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63747FFA-6854-D549-BF9F-45913652BD1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F79A1925-D7AE-D840-9F05-37C0DE7285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Indexed mode for gather scatter.</a:t>
            </a:r>
          </a:p>
        </p:txBody>
      </p:sp>
      <p:sp>
        <p:nvSpPr>
          <p:cNvPr id="50179" name="Slide Number Placeholder 3">
            <a:extLst>
              <a:ext uri="{FF2B5EF4-FFF2-40B4-BE49-F238E27FC236}">
                <a16:creationId xmlns:a16="http://schemas.microsoft.com/office/drawing/2014/main" id="{1C132003-E7C7-744B-97F8-D6210584E5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BD7BA0F-A44F-5943-A8A4-275D2BB3BC6F}" type="slidenum">
              <a:rPr lang="en-US" altLang="en-US" sz="1200">
                <a:latin typeface="Calibri" panose="020F0502020204030204" pitchFamily="34" charset="0"/>
              </a:rPr>
              <a:pPr eaLnBrk="1" hangingPunct="1"/>
              <a:t>41</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8839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en-US"/>
              <a:t>Click to edit Master title style</a:t>
            </a:r>
          </a:p>
        </p:txBody>
      </p:sp>
      <p:sp>
        <p:nvSpPr>
          <p:cNvPr id="3" name="Footer Placeholder 3">
            <a:extLst>
              <a:ext uri="{FF2B5EF4-FFF2-40B4-BE49-F238E27FC236}">
                <a16:creationId xmlns:a16="http://schemas.microsoft.com/office/drawing/2014/main" id="{7FDCCF0E-6683-5641-9B24-4AE01A4FDB7B}"/>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110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p:nvPr userDrawn="1"/>
        </p:nvSpPr>
        <p:spPr>
          <a:xfrm>
            <a:off x="0" y="5867400"/>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HARRIS\Books\DDCAriscv\LectureSlides\riscv-logos\riscv-logos\PNG\Standard_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33" y="6324600"/>
            <a:ext cx="3354287" cy="5641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429000" y="6365557"/>
            <a:ext cx="5715000" cy="523220"/>
          </a:xfrm>
          <a:prstGeom prst="rect">
            <a:avLst/>
          </a:prstGeom>
          <a:noFill/>
        </p:spPr>
        <p:txBody>
          <a:bodyPr wrap="square" rtlCol="0">
            <a:spAutoFit/>
          </a:bodyPr>
          <a:lstStyle/>
          <a:p>
            <a:pPr algn="r"/>
            <a:r>
              <a:rPr lang="en-US" sz="1400" b="0" dirty="0"/>
              <a:t>Digital Design and Computer Architecture: RISC-V Edition</a:t>
            </a:r>
            <a:r>
              <a:rPr lang="en-US" sz="1400" b="0" baseline="0" dirty="0"/>
              <a:t> </a:t>
            </a:r>
          </a:p>
          <a:p>
            <a:pPr algn="r"/>
            <a:r>
              <a:rPr lang="en-US" sz="1400" b="0" baseline="0" dirty="0"/>
              <a:t>Har</a:t>
            </a:r>
            <a:r>
              <a:rPr lang="en-US" sz="1400" b="0" dirty="0"/>
              <a:t>ris &amp; Harris</a:t>
            </a:r>
            <a:r>
              <a:rPr lang="en-US" sz="1400" b="0" baseline="0" dirty="0"/>
              <a:t> © 2020 Elsevier</a:t>
            </a:r>
            <a:endParaRPr lang="en-US" sz="1400" b="0" dirty="0"/>
          </a:p>
        </p:txBody>
      </p:sp>
      <p:sp>
        <p:nvSpPr>
          <p:cNvPr id="6" name="TextBox 5"/>
          <p:cNvSpPr txBox="1"/>
          <p:nvPr userDrawn="1"/>
        </p:nvSpPr>
        <p:spPr>
          <a:xfrm>
            <a:off x="3429000" y="6550223"/>
            <a:ext cx="1447800" cy="307777"/>
          </a:xfrm>
          <a:prstGeom prst="rect">
            <a:avLst/>
          </a:prstGeom>
          <a:noFill/>
        </p:spPr>
        <p:txBody>
          <a:bodyPr wrap="square" rtlCol="0">
            <a:spAutoFit/>
          </a:bodyPr>
          <a:lstStyle/>
          <a:p>
            <a:r>
              <a:rPr lang="en-US" sz="1400" baseline="0" dirty="0">
                <a:solidFill>
                  <a:schemeClr val="tx1"/>
                </a:solidFill>
              </a:rPr>
              <a:t>Chapter 6 &lt;</a:t>
            </a:r>
            <a:fld id="{D1B2EFE9-D440-4A3B-858C-5FEDF5DD0E10}" type="slidenum">
              <a:rPr lang="en-US" sz="1400" smtClean="0">
                <a:solidFill>
                  <a:schemeClr val="tx1"/>
                </a:solidFill>
              </a:rPr>
              <a:pPr/>
              <a:t>‹#›</a:t>
            </a:fld>
            <a:r>
              <a:rPr lang="en-US" sz="1400" dirty="0">
                <a:solidFill>
                  <a:schemeClr val="tx1"/>
                </a:solidFill>
              </a:rPr>
              <a:t>&gt; </a:t>
            </a:r>
          </a:p>
        </p:txBody>
      </p:sp>
      <p:sp>
        <p:nvSpPr>
          <p:cNvPr id="9" name="Rectangle 8"/>
          <p:cNvSpPr/>
          <p:nvPr userDrawn="1"/>
        </p:nvSpPr>
        <p:spPr>
          <a:xfrm>
            <a:off x="1524000" y="762000"/>
            <a:ext cx="7620000" cy="76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762000"/>
            <a:ext cx="1524000" cy="762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900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C98A-2890-2543-B56B-80D4DA10BBD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82F50-98DE-8045-85C5-E378A10D9FD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107CD0-1B69-0C4A-BDAA-13E63C322093}"/>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AC996454-8CE0-994C-A1C6-182A8D8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3A4-0743-1442-9F5E-67B17F239BE0}"/>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15741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6EA3-B77A-D747-8203-AEE03241D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017FD-5E0E-EE4E-95B6-A0F90D32EC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05098-B212-2F4F-91C8-CFABB103B564}"/>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F4B4C8C5-7D45-3447-AA42-8C8C17E4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0F053-1D49-0A4F-8F0E-A18B2412511C}"/>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481720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7ECB-AB95-184B-8443-EEC43DE53BD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5E05-8D34-5B44-BFD6-D117F75139A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2D5D63-D5AA-3341-9D64-C11FCC10662E}"/>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52A18F01-78D2-D845-8A48-BB75307BD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BFCEE-14E5-B84A-807B-AE99D975B9E3}"/>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1223936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A03-4CD5-F043-816F-C0C61E328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BA966-85B0-7243-A700-C2559E31314D}"/>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B775D-FCE7-CD4A-930D-FFADEAA9ED3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849E5F-5150-284C-A315-A88A64E4B184}"/>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6" name="Footer Placeholder 5">
            <a:extLst>
              <a:ext uri="{FF2B5EF4-FFF2-40B4-BE49-F238E27FC236}">
                <a16:creationId xmlns:a16="http://schemas.microsoft.com/office/drawing/2014/main" id="{538F165D-60D4-9849-B27D-59C5B341A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36F0-B29A-304A-A821-E91791D7D57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61173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761" y="188640"/>
            <a:ext cx="7592093" cy="7620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93EDD8B-FD1C-5C4A-8A29-F33DB0FB353B}"/>
              </a:ext>
            </a:extLst>
          </p:cNvPr>
          <p:cNvSpPr>
            <a:spLocks noGrp="1"/>
          </p:cNvSpPr>
          <p:nvPr>
            <p:ph type="ftr" sz="quarter" idx="10"/>
          </p:nvPr>
        </p:nvSpPr>
        <p:spPr/>
        <p:txBody>
          <a:bodyPr/>
          <a:lstStyle/>
          <a:p>
            <a:r>
              <a:rPr lang="en-US" dirty="0"/>
              <a:t>CS 305: Computer Architecture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130F-AF59-4A4A-BE9B-29328542D89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CA6C5-8DC1-5440-BDAE-43AF0C5241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95C348-5B39-864B-A48B-9F41D8DEAF6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C358-F4EA-0948-9388-DAFBCD2F8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235568-3167-D948-9E2B-2476F698F5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6FDD7A-9C01-9C4A-8D9B-9687D2AC0ACB}"/>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8" name="Footer Placeholder 7">
            <a:extLst>
              <a:ext uri="{FF2B5EF4-FFF2-40B4-BE49-F238E27FC236}">
                <a16:creationId xmlns:a16="http://schemas.microsoft.com/office/drawing/2014/main" id="{04B46FF6-BD00-5C44-8153-520C840C20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E981AF-D95F-7843-8E68-1AF4B3B18B3D}"/>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018288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4F60-6F5F-0E4B-B721-FEE920528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633911-4067-A946-A139-BADB6840B1F1}"/>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4" name="Footer Placeholder 3">
            <a:extLst>
              <a:ext uri="{FF2B5EF4-FFF2-40B4-BE49-F238E27FC236}">
                <a16:creationId xmlns:a16="http://schemas.microsoft.com/office/drawing/2014/main" id="{CF44ECC7-2D8D-D543-861E-179739D55C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C6C57-520F-B442-99D0-B12041723F5A}"/>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1125393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ED63CE-34F6-B647-9536-A68EF6E9EEED}"/>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3" name="Footer Placeholder 2">
            <a:extLst>
              <a:ext uri="{FF2B5EF4-FFF2-40B4-BE49-F238E27FC236}">
                <a16:creationId xmlns:a16="http://schemas.microsoft.com/office/drawing/2014/main" id="{DDE99632-C7AB-A544-AE44-265A05E123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F6AC6F-C07C-7547-BBAC-81B54B499CBF}"/>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786030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97DD-014C-D44E-8F1D-57400DDE07A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69825-7529-144A-A220-87CEEF7A6B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3AE02F-6E2E-674E-8DE2-D104D03124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A8FA35-7ACD-0648-B1D2-856899658714}"/>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6" name="Footer Placeholder 5">
            <a:extLst>
              <a:ext uri="{FF2B5EF4-FFF2-40B4-BE49-F238E27FC236}">
                <a16:creationId xmlns:a16="http://schemas.microsoft.com/office/drawing/2014/main" id="{2F9D79A4-8337-EA47-A1D3-532D9FBA0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B3FB4-DA37-0D4E-8CCA-7C1E09CC64BB}"/>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940197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5AD4-285C-1E44-9E92-7A9D229ECF8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E97E31-CF5D-AF41-A422-8411A2B6588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5F5D02-0312-6A4A-B541-B2A7F75708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A9174-6366-AA4D-A43D-105A363FFF6E}"/>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6" name="Footer Placeholder 5">
            <a:extLst>
              <a:ext uri="{FF2B5EF4-FFF2-40B4-BE49-F238E27FC236}">
                <a16:creationId xmlns:a16="http://schemas.microsoft.com/office/drawing/2014/main" id="{611B2EEA-2A90-1144-BD1B-407920137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EF925-0E60-6040-8966-EF6861703A8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104708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96A-F63F-7E49-8812-A3E768407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CEA53-86BB-F841-8C44-BD5BCCD6E3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9A98F-3755-2149-9F57-A5C625427ADA}"/>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40942732-1042-8B4B-8D4B-CAA791EBF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E4C13-8AB1-E942-AA03-1E41204B9B75}"/>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371369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0D1F5-4E33-5548-B60F-3A6315F8410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30BDE-5AA4-1849-8900-A7B8640F51C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7FCE0-E717-084F-9DE4-BC1FC0F627F2}"/>
              </a:ext>
            </a:extLst>
          </p:cNvPr>
          <p:cNvSpPr>
            <a:spLocks noGrp="1"/>
          </p:cNvSpPr>
          <p:nvPr>
            <p:ph type="dt" sz="half" idx="10"/>
          </p:nvPr>
        </p:nvSpPr>
        <p:spPr/>
        <p:txBody>
          <a:body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82F4D79C-BA7F-3D4F-BD19-3826E8CC0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955EC-E21F-094B-89A3-26D412F2E298}"/>
              </a:ext>
            </a:extLst>
          </p:cNvPr>
          <p:cNvSpPr>
            <a:spLocks noGrp="1"/>
          </p:cNvSpPr>
          <p:nvPr>
            <p:ph type="sldNum" sz="quarter" idx="12"/>
          </p:nvPr>
        </p:nvSpPr>
        <p:spPr/>
        <p:txBody>
          <a:bodyPr/>
          <a:lstStyle/>
          <a:p>
            <a:fld id="{B0B962D5-A7CC-6C4C-91DC-68796B8BC2F5}" type="slidenum">
              <a:rPr lang="en-US" smtClean="0"/>
              <a:t>‹#›</a:t>
            </a:fld>
            <a:endParaRPr lang="en-US"/>
          </a:p>
        </p:txBody>
      </p:sp>
    </p:spTree>
    <p:extLst>
      <p:ext uri="{BB962C8B-B14F-4D97-AF65-F5344CB8AC3E}">
        <p14:creationId xmlns:p14="http://schemas.microsoft.com/office/powerpoint/2010/main" val="2484175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C8F3A7AF-4748-334C-BF35-564B22ECAC2A}"/>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a:extLst>
              <a:ext uri="{FF2B5EF4-FFF2-40B4-BE49-F238E27FC236}">
                <a16:creationId xmlns:a16="http://schemas.microsoft.com/office/drawing/2014/main" id="{D935250A-3C15-C14C-B3A5-166799EFC626}"/>
              </a:ext>
            </a:extLst>
          </p:cNvPr>
          <p:cNvSpPr>
            <a:spLocks noGrp="1"/>
          </p:cNvSpPr>
          <p:nvPr>
            <p:ph type="ftr" sz="quarter" idx="10"/>
          </p:nvPr>
        </p:nvSpPr>
        <p:spPr>
          <a:xfrm>
            <a:off x="614448" y="6440055"/>
            <a:ext cx="3086100" cy="365125"/>
          </a:xfrm>
        </p:spPr>
        <p:txBody>
          <a:bodyPr/>
          <a:lstStyle/>
          <a:p>
            <a:r>
              <a:rPr lang="en-US" dirty="0"/>
              <a:t>Computer Architecture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7A0A7684-BDBD-CE48-9863-38C370ACDCCB}"/>
              </a:ext>
            </a:extLst>
          </p:cNvPr>
          <p:cNvSpPr>
            <a:spLocks noGrp="1"/>
          </p:cNvSpPr>
          <p:nvPr>
            <p:ph type="ftr" sz="quarter" idx="10"/>
          </p:nvPr>
        </p:nvSpPr>
        <p:spPr>
          <a:xfrm>
            <a:off x="396875" y="6444877"/>
            <a:ext cx="3086100" cy="365125"/>
          </a:xfrm>
        </p:spPr>
        <p:txBody>
          <a:bodyPr/>
          <a:lstStyle/>
          <a:p>
            <a:r>
              <a:rPr lang="en-US" dirty="0"/>
              <a:t>Computer Architecture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61138" y="188640"/>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8195" name="Rectangle 3"/>
          <p:cNvSpPr>
            <a:spLocks noGrp="1" noChangeArrowheads="1"/>
          </p:cNvSpPr>
          <p:nvPr>
            <p:ph type="body" idx="1"/>
          </p:nvPr>
        </p:nvSpPr>
        <p:spPr bwMode="auto">
          <a:xfrm>
            <a:off x="396875" y="1196752"/>
            <a:ext cx="7896225"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Rectangle 8"/>
          <p:cNvSpPr>
            <a:spLocks noChangeArrowheads="1"/>
          </p:cNvSpPr>
          <p:nvPr/>
        </p:nvSpPr>
        <p:spPr bwMode="auto">
          <a:xfrm rot="5400000">
            <a:off x="5597105" y="3311105"/>
            <a:ext cx="6858000" cy="235790"/>
          </a:xfrm>
          <a:prstGeom prst="rect">
            <a:avLst/>
          </a:prstGeom>
          <a:solidFill>
            <a:srgbClr val="990000"/>
          </a:solidFill>
          <a:ln w="9525">
            <a:noFill/>
            <a:miter lim="800000"/>
            <a:headEnd/>
            <a:tailEnd/>
          </a:ln>
          <a:effectLst/>
        </p:spPr>
        <p:txBody>
          <a:bodyPr wrap="none" anchor="ctr"/>
          <a:lstStyle/>
          <a:p>
            <a:pPr algn="ctr">
              <a:defRPr/>
            </a:pPr>
            <a:endParaRPr lang="en-US" b="0">
              <a:latin typeface="Times New Roman" pitchFamily="18" charset="0"/>
            </a:endParaRPr>
          </a:p>
        </p:txBody>
      </p:sp>
      <p:sp>
        <p:nvSpPr>
          <p:cNvPr id="6" name="Rectangle 5"/>
          <p:cNvSpPr/>
          <p:nvPr userDrawn="1"/>
        </p:nvSpPr>
        <p:spPr>
          <a:xfrm>
            <a:off x="8416951" y="6488939"/>
            <a:ext cx="367408" cy="276999"/>
          </a:xfrm>
          <a:prstGeom prst="rect">
            <a:avLst/>
          </a:prstGeom>
        </p:spPr>
        <p:txBody>
          <a:bodyPr vert="horz" lIns="91440" tIns="45720" rIns="91440" bIns="45720" rtlCol="0" anchor="ctr"/>
          <a:lstStyle/>
          <a:p>
            <a:pPr lvl="0"/>
            <a:fld id="{F5551B27-49BC-4291-80C6-707CDCF1D651}" type="slidenum">
              <a:rPr lang="en-US" sz="1200" noProof="0" smtClean="0">
                <a:solidFill>
                  <a:schemeClr val="tx1">
                    <a:tint val="75000"/>
                  </a:schemeClr>
                </a:solidFill>
                <a:latin typeface="Calibri" panose="020F0502020204030204" pitchFamily="34" charset="0"/>
                <a:cs typeface="Calibri" panose="020F0502020204030204" pitchFamily="34" charset="0"/>
              </a:rPr>
              <a:pPr lvl="0"/>
              <a:t>‹#›</a:t>
            </a:fld>
            <a:endParaRPr lang="en-US" sz="1200" dirty="0">
              <a:solidFill>
                <a:schemeClr val="tx1">
                  <a:tint val="75000"/>
                </a:schemeClr>
              </a:solidFill>
              <a:latin typeface="Calibri" panose="020F0502020204030204" pitchFamily="34" charset="0"/>
              <a:cs typeface="Calibri" panose="020F0502020204030204" pitchFamily="34" charset="0"/>
            </a:endParaRPr>
          </a:p>
        </p:txBody>
      </p:sp>
      <p:sp>
        <p:nvSpPr>
          <p:cNvPr id="3" name="Footer Placeholder 2">
            <a:extLst>
              <a:ext uri="{FF2B5EF4-FFF2-40B4-BE49-F238E27FC236}">
                <a16:creationId xmlns:a16="http://schemas.microsoft.com/office/drawing/2014/main" id="{7C16C76B-275E-3D40-A9AA-88CC102964F8}"/>
              </a:ext>
            </a:extLst>
          </p:cNvPr>
          <p:cNvSpPr>
            <a:spLocks noGrp="1"/>
          </p:cNvSpPr>
          <p:nvPr>
            <p:ph type="ftr" sz="quarter" idx="3"/>
          </p:nvPr>
        </p:nvSpPr>
        <p:spPr>
          <a:xfrm>
            <a:off x="396875" y="6444877"/>
            <a:ext cx="30861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r>
              <a:rPr lang="en-US" dirty="0"/>
              <a:t>Computer Architecture</a:t>
            </a:r>
          </a:p>
        </p:txBody>
      </p:sp>
    </p:spTree>
  </p:cSld>
  <p:clrMap bg1="lt1" tx1="dk1" bg2="lt2" tx2="dk2" accent1="accent1" accent2="accent2" accent3="accent3" accent4="accent4" accent5="accent5" accent6="accent6" hlink="hlink" folHlink="folHlink"/>
  <p:sldLayoutIdLst>
    <p:sldLayoutId id="2147483656" r:id="rId1"/>
    <p:sldLayoutId id="2147483660" r:id="rId2"/>
    <p:sldLayoutId id="2147483655" r:id="rId3"/>
    <p:sldLayoutId id="2147483661" r:id="rId4"/>
    <p:sldLayoutId id="2147483659" r:id="rId5"/>
    <p:sldLayoutId id="2147483658" r:id="rId6"/>
    <p:sldLayoutId id="2147483657" r:id="rId7"/>
    <p:sldLayoutId id="2147483654" r:id="rId8"/>
    <p:sldLayoutId id="2147483653" r:id="rId9"/>
    <p:sldLayoutId id="2147483652" r:id="rId10"/>
    <p:sldLayoutId id="2147483651" r:id="rId11"/>
    <p:sldLayoutId id="2147483650" r:id="rId12"/>
    <p:sldLayoutId id="2147483649" r:id="rId13"/>
    <p:sldLayoutId id="2147483668" r:id="rId14"/>
    <p:sldLayoutId id="2147483681" r:id="rId15"/>
  </p:sldLayoutIdLst>
  <p:hf sldNum="0" hd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0">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FBB17-EB3E-2E4C-AED5-02CEF8D2473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B3F657-BDD1-5E4B-B319-CB7A0AE2412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021C1-E507-A943-B791-6BF9469BC2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8BF0A-33AB-7B40-88AA-7FCF326FBD24}" type="datetimeFigureOut">
              <a:rPr lang="en-US" smtClean="0"/>
              <a:t>2/17/21</a:t>
            </a:fld>
            <a:endParaRPr lang="en-US"/>
          </a:p>
        </p:txBody>
      </p:sp>
      <p:sp>
        <p:nvSpPr>
          <p:cNvPr id="5" name="Footer Placeholder 4">
            <a:extLst>
              <a:ext uri="{FF2B5EF4-FFF2-40B4-BE49-F238E27FC236}">
                <a16:creationId xmlns:a16="http://schemas.microsoft.com/office/drawing/2014/main" id="{844EDE54-8E2C-874D-892A-E2642BFEAD4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D1BDB9-DFC6-FB49-814A-B5943A238CC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962D5-A7CC-6C4C-91DC-68796B8BC2F5}" type="slidenum">
              <a:rPr lang="en-US" smtClean="0"/>
              <a:t>‹#›</a:t>
            </a:fld>
            <a:endParaRPr lang="en-US"/>
          </a:p>
        </p:txBody>
      </p:sp>
    </p:spTree>
    <p:extLst>
      <p:ext uri="{BB962C8B-B14F-4D97-AF65-F5344CB8AC3E}">
        <p14:creationId xmlns:p14="http://schemas.microsoft.com/office/powerpoint/2010/main" val="40942869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pectrum.ieee.org/tech-talk/telecom/internet/single-optical-fibers-100-million-zo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users.ece.utexas.edu/~patt/17s.460N/handouts/new_byte.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B8A52-73F8-064A-9FD9-3B4895CEE264}"/>
              </a:ext>
            </a:extLst>
          </p:cNvPr>
          <p:cNvSpPr>
            <a:spLocks noGrp="1"/>
          </p:cNvSpPr>
          <p:nvPr>
            <p:ph type="ctrTitle"/>
          </p:nvPr>
        </p:nvSpPr>
        <p:spPr/>
        <p:txBody>
          <a:bodyPr/>
          <a:lstStyle/>
          <a:p>
            <a:r>
              <a:rPr lang="en-US" sz="2800" dirty="0">
                <a:solidFill>
                  <a:srgbClr val="C00000"/>
                </a:solidFill>
              </a:rPr>
              <a:t> </a:t>
            </a:r>
            <a:r>
              <a:rPr lang="en-US" sz="2800" b="0" dirty="0">
                <a:solidFill>
                  <a:srgbClr val="C00000"/>
                </a:solidFill>
              </a:rPr>
              <a:t>CS 211 Computer Architecture</a:t>
            </a:r>
            <a:br>
              <a:rPr lang="en-US" dirty="0">
                <a:solidFill>
                  <a:srgbClr val="C00000"/>
                </a:solidFill>
              </a:rPr>
            </a:br>
            <a:r>
              <a:rPr lang="en-US" sz="3000" dirty="0">
                <a:solidFill>
                  <a:srgbClr val="0070C0"/>
                </a:solidFill>
              </a:rPr>
              <a:t>Lecture 9: ISA - Introduction</a:t>
            </a:r>
            <a:endParaRPr lang="en-US" sz="3000" dirty="0"/>
          </a:p>
        </p:txBody>
      </p:sp>
      <p:sp>
        <p:nvSpPr>
          <p:cNvPr id="8" name="Subtitle 2">
            <a:extLst>
              <a:ext uri="{FF2B5EF4-FFF2-40B4-BE49-F238E27FC236}">
                <a16:creationId xmlns:a16="http://schemas.microsoft.com/office/drawing/2014/main" id="{513AB9FB-BA87-4D47-92BC-856A79A26599}"/>
              </a:ext>
            </a:extLst>
          </p:cNvPr>
          <p:cNvSpPr>
            <a:spLocks noGrp="1"/>
          </p:cNvSpPr>
          <p:nvPr>
            <p:ph type="subTitle" idx="1"/>
          </p:nvPr>
        </p:nvSpPr>
        <p:spPr/>
        <p:txBody>
          <a:bodyPr/>
          <a:lstStyle/>
          <a:p>
            <a:pPr algn="r"/>
            <a:r>
              <a:rPr lang="en-US" b="1" dirty="0"/>
              <a:t>Ravi Mittal</a:t>
            </a:r>
          </a:p>
          <a:p>
            <a:pPr algn="r"/>
            <a:r>
              <a:rPr lang="en-US" dirty="0" err="1"/>
              <a:t>ravi.mittal@iitgoa.ac.in</a:t>
            </a:r>
            <a:endParaRPr lang="en-US" dirty="0"/>
          </a:p>
          <a:p>
            <a:pPr algn="r"/>
            <a:r>
              <a:rPr lang="en-US" dirty="0"/>
              <a:t>Indian Institute of Technology, Goa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20C48141-E204-6745-AA9C-E49D69C7B911}"/>
              </a:ext>
            </a:extLst>
          </p:cNvPr>
          <p:cNvSpPr>
            <a:spLocks noGrp="1"/>
          </p:cNvSpPr>
          <p:nvPr>
            <p:ph type="title"/>
          </p:nvPr>
        </p:nvSpPr>
        <p:spPr>
          <a:xfrm>
            <a:off x="395536" y="0"/>
            <a:ext cx="7592093" cy="762000"/>
          </a:xfrm>
        </p:spPr>
        <p:txBody>
          <a:bodyPr/>
          <a:lstStyle/>
          <a:p>
            <a:r>
              <a:rPr lang="en-US" altLang="en-US" dirty="0">
                <a:ea typeface="ＭＳ Ｐゴシック" panose="020B0600070205080204" pitchFamily="34" charset="-128"/>
              </a:rPr>
              <a:t>ISA vs. Microarchitecture</a:t>
            </a:r>
          </a:p>
        </p:txBody>
      </p:sp>
      <p:sp>
        <p:nvSpPr>
          <p:cNvPr id="3" name="Content Placeholder 2">
            <a:extLst>
              <a:ext uri="{FF2B5EF4-FFF2-40B4-BE49-F238E27FC236}">
                <a16:creationId xmlns:a16="http://schemas.microsoft.com/office/drawing/2014/main" id="{64D6D9A4-B0E1-0449-A132-A65FDC26E6F2}"/>
              </a:ext>
            </a:extLst>
          </p:cNvPr>
          <p:cNvSpPr>
            <a:spLocks noGrp="1"/>
          </p:cNvSpPr>
          <p:nvPr>
            <p:ph idx="1"/>
          </p:nvPr>
        </p:nvSpPr>
        <p:spPr>
          <a:xfrm>
            <a:off x="539552" y="476672"/>
            <a:ext cx="6048672" cy="5668268"/>
          </a:xfrm>
        </p:spPr>
        <p:txBody>
          <a:bodyPr>
            <a:noAutofit/>
          </a:bodyPr>
          <a:lstStyle/>
          <a:p>
            <a:pPr marL="0" indent="0">
              <a:buNone/>
            </a:pPr>
            <a:endParaRPr lang="en-US" altLang="en-US" sz="2000" dirty="0">
              <a:ea typeface="ＭＳ Ｐゴシック" panose="020B0600070205080204" pitchFamily="34" charset="-128"/>
            </a:endParaRPr>
          </a:p>
          <a:p>
            <a:r>
              <a:rPr lang="en-US" altLang="en-US" sz="2000" dirty="0">
                <a:solidFill>
                  <a:srgbClr val="C00000"/>
                </a:solidFill>
                <a:ea typeface="ＭＳ Ｐゴシック" panose="020B0600070205080204" pitchFamily="34" charset="-128"/>
              </a:rPr>
              <a:t>ISA</a:t>
            </a:r>
            <a:r>
              <a:rPr lang="en-US" altLang="en-US" sz="2000" dirty="0">
                <a:ea typeface="ＭＳ Ｐゴシック" panose="020B0600070205080204" pitchFamily="34" charset="-128"/>
              </a:rPr>
              <a:t>: Agreed upon interface between software and hardware</a:t>
            </a:r>
          </a:p>
          <a:p>
            <a:pPr lvl="1"/>
            <a:r>
              <a:rPr lang="en-US" altLang="en-US" dirty="0">
                <a:ea typeface="ＭＳ Ｐゴシック" panose="020B0600070205080204" pitchFamily="34" charset="-128"/>
              </a:rPr>
              <a:t>Specifies how the programmer sees instructions to be executed</a:t>
            </a:r>
          </a:p>
          <a:p>
            <a:pPr lvl="1"/>
            <a:r>
              <a:rPr lang="en-US" altLang="en-US" dirty="0">
                <a:solidFill>
                  <a:srgbClr val="0070C0"/>
                </a:solidFill>
                <a:ea typeface="ＭＳ Ｐゴシック" panose="020B0600070205080204" pitchFamily="34" charset="-128"/>
              </a:rPr>
              <a:t>What the software writer needs to know to write and debug system/user programs</a:t>
            </a:r>
          </a:p>
          <a:p>
            <a:r>
              <a:rPr lang="en-US" altLang="en-US" sz="2000" dirty="0">
                <a:solidFill>
                  <a:srgbClr val="C00000"/>
                </a:solidFill>
                <a:ea typeface="ＭＳ Ｐゴシック" panose="020B0600070205080204" pitchFamily="34" charset="-128"/>
              </a:rPr>
              <a:t>Microarchitecture</a:t>
            </a:r>
            <a:r>
              <a:rPr lang="en-US" altLang="en-US" sz="2000" dirty="0">
                <a:ea typeface="ＭＳ Ｐゴシック" panose="020B0600070205080204" pitchFamily="34" charset="-128"/>
              </a:rPr>
              <a:t>: Specific implementation of an ISA</a:t>
            </a:r>
          </a:p>
          <a:p>
            <a:pPr lvl="1"/>
            <a:r>
              <a:rPr lang="en-US" altLang="en-US" dirty="0">
                <a:ea typeface="ＭＳ Ｐゴシック" panose="020B0600070205080204" pitchFamily="34" charset="-128"/>
              </a:rPr>
              <a:t>How the underlying implementation actually executes instructions </a:t>
            </a:r>
          </a:p>
          <a:p>
            <a:pPr lvl="1"/>
            <a:r>
              <a:rPr lang="en-US" altLang="en-US" dirty="0">
                <a:ea typeface="ＭＳ Ｐゴシック" panose="020B0600070205080204" pitchFamily="34" charset="-128"/>
              </a:rPr>
              <a:t>Microarchitecture can execute instructions in any order as long as it obeys the semantics specified by the ISA when making the instruction results visible to software</a:t>
            </a:r>
          </a:p>
          <a:p>
            <a:pPr lvl="2"/>
            <a:r>
              <a:rPr lang="en-US" altLang="en-US" dirty="0">
                <a:ea typeface="ＭＳ Ｐゴシック" panose="020B0600070205080204" pitchFamily="34" charset="-128"/>
              </a:rPr>
              <a:t>Programmer should see the order specified by the ISA</a:t>
            </a:r>
          </a:p>
          <a:p>
            <a:r>
              <a:rPr lang="en-US" altLang="en-US" sz="2000" dirty="0">
                <a:solidFill>
                  <a:srgbClr val="C00000"/>
                </a:solidFill>
                <a:ea typeface="ＭＳ Ｐゴシック" panose="020B0600070205080204" pitchFamily="34" charset="-128"/>
              </a:rPr>
              <a:t>Microprocessor</a:t>
            </a:r>
          </a:p>
          <a:p>
            <a:pPr lvl="1"/>
            <a:r>
              <a:rPr lang="en-US" altLang="en-US" dirty="0">
                <a:ea typeface="ＭＳ Ｐゴシック" panose="020B0600070205080204" pitchFamily="34" charset="-128"/>
              </a:rPr>
              <a:t>ISA + Microarchitecture + circuits</a:t>
            </a:r>
          </a:p>
        </p:txBody>
      </p:sp>
      <p:sp>
        <p:nvSpPr>
          <p:cNvPr id="5" name="Text Box 4">
            <a:extLst>
              <a:ext uri="{FF2B5EF4-FFF2-40B4-BE49-F238E27FC236}">
                <a16:creationId xmlns:a16="http://schemas.microsoft.com/office/drawing/2014/main" id="{C33BE5F0-FB4C-734B-B78C-6DD7CC4FD45D}"/>
              </a:ext>
            </a:extLst>
          </p:cNvPr>
          <p:cNvSpPr txBox="1">
            <a:spLocks noChangeArrowheads="1"/>
          </p:cNvSpPr>
          <p:nvPr/>
        </p:nvSpPr>
        <p:spPr bwMode="auto">
          <a:xfrm>
            <a:off x="6765925" y="3408363"/>
            <a:ext cx="1954381" cy="369332"/>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Microarchitecture</a:t>
            </a:r>
          </a:p>
        </p:txBody>
      </p:sp>
      <p:sp>
        <p:nvSpPr>
          <p:cNvPr id="6" name="Text Box 5">
            <a:extLst>
              <a:ext uri="{FF2B5EF4-FFF2-40B4-BE49-F238E27FC236}">
                <a16:creationId xmlns:a16="http://schemas.microsoft.com/office/drawing/2014/main" id="{3FB58725-BBAC-744E-8543-81DB5512D578}"/>
              </a:ext>
            </a:extLst>
          </p:cNvPr>
          <p:cNvSpPr txBox="1">
            <a:spLocks noChangeAspect="1" noChangeArrowheads="1"/>
          </p:cNvSpPr>
          <p:nvPr/>
        </p:nvSpPr>
        <p:spPr bwMode="auto">
          <a:xfrm>
            <a:off x="6765925" y="3027363"/>
            <a:ext cx="1946275" cy="376237"/>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dirty="0">
                <a:solidFill>
                  <a:srgbClr val="000000"/>
                </a:solidFill>
                <a:cs typeface="Arial" panose="020B0604020202020204" pitchFamily="34" charset="0"/>
              </a:rPr>
              <a:t>ISA</a:t>
            </a:r>
          </a:p>
        </p:txBody>
      </p:sp>
      <p:sp>
        <p:nvSpPr>
          <p:cNvPr id="7" name="Text Box 6">
            <a:extLst>
              <a:ext uri="{FF2B5EF4-FFF2-40B4-BE49-F238E27FC236}">
                <a16:creationId xmlns:a16="http://schemas.microsoft.com/office/drawing/2014/main" id="{FD66FC4E-C433-7042-9EBD-BB8396FA5CD2}"/>
              </a:ext>
            </a:extLst>
          </p:cNvPr>
          <p:cNvSpPr txBox="1">
            <a:spLocks noChangeAspect="1" noChangeArrowheads="1"/>
          </p:cNvSpPr>
          <p:nvPr/>
        </p:nvSpPr>
        <p:spPr bwMode="auto">
          <a:xfrm>
            <a:off x="6765925" y="2646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Program</a:t>
            </a:r>
          </a:p>
        </p:txBody>
      </p:sp>
      <p:sp>
        <p:nvSpPr>
          <p:cNvPr id="8" name="Text Box 7">
            <a:extLst>
              <a:ext uri="{FF2B5EF4-FFF2-40B4-BE49-F238E27FC236}">
                <a16:creationId xmlns:a16="http://schemas.microsoft.com/office/drawing/2014/main" id="{B0AD1C6C-9FC9-FF41-A6F6-D80B25001F23}"/>
              </a:ext>
            </a:extLst>
          </p:cNvPr>
          <p:cNvSpPr txBox="1">
            <a:spLocks noChangeAspect="1" noChangeArrowheads="1"/>
          </p:cNvSpPr>
          <p:nvPr/>
        </p:nvSpPr>
        <p:spPr bwMode="auto">
          <a:xfrm>
            <a:off x="6765925" y="2265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dirty="0">
                <a:solidFill>
                  <a:srgbClr val="000000"/>
                </a:solidFill>
                <a:cs typeface="Arial" panose="020B0604020202020204" pitchFamily="34" charset="0"/>
              </a:rPr>
              <a:t>Algorithm</a:t>
            </a:r>
          </a:p>
        </p:txBody>
      </p:sp>
      <p:sp>
        <p:nvSpPr>
          <p:cNvPr id="9" name="Text Box 8">
            <a:extLst>
              <a:ext uri="{FF2B5EF4-FFF2-40B4-BE49-F238E27FC236}">
                <a16:creationId xmlns:a16="http://schemas.microsoft.com/office/drawing/2014/main" id="{E2966DE3-BD0D-C542-9131-BE7C0AC0DFBA}"/>
              </a:ext>
            </a:extLst>
          </p:cNvPr>
          <p:cNvSpPr txBox="1">
            <a:spLocks noChangeAspect="1" noChangeArrowheads="1"/>
          </p:cNvSpPr>
          <p:nvPr/>
        </p:nvSpPr>
        <p:spPr bwMode="auto">
          <a:xfrm>
            <a:off x="6765925" y="1884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Problem</a:t>
            </a:r>
          </a:p>
        </p:txBody>
      </p:sp>
      <p:sp>
        <p:nvSpPr>
          <p:cNvPr id="10" name="Text Box 9">
            <a:extLst>
              <a:ext uri="{FF2B5EF4-FFF2-40B4-BE49-F238E27FC236}">
                <a16:creationId xmlns:a16="http://schemas.microsoft.com/office/drawing/2014/main" id="{1C4E117B-16CA-B64D-BDC2-86601DD27E5E}"/>
              </a:ext>
            </a:extLst>
          </p:cNvPr>
          <p:cNvSpPr txBox="1">
            <a:spLocks noChangeAspect="1" noChangeArrowheads="1"/>
          </p:cNvSpPr>
          <p:nvPr/>
        </p:nvSpPr>
        <p:spPr bwMode="auto">
          <a:xfrm>
            <a:off x="6765925" y="3789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Circuits</a:t>
            </a:r>
          </a:p>
        </p:txBody>
      </p:sp>
      <p:sp>
        <p:nvSpPr>
          <p:cNvPr id="11" name="Text Box 10">
            <a:extLst>
              <a:ext uri="{FF2B5EF4-FFF2-40B4-BE49-F238E27FC236}">
                <a16:creationId xmlns:a16="http://schemas.microsoft.com/office/drawing/2014/main" id="{B44D0489-FF11-DC48-8864-1E9D79D2F6D3}"/>
              </a:ext>
            </a:extLst>
          </p:cNvPr>
          <p:cNvSpPr txBox="1">
            <a:spLocks noChangeAspect="1" noChangeArrowheads="1"/>
          </p:cNvSpPr>
          <p:nvPr/>
        </p:nvSpPr>
        <p:spPr bwMode="auto">
          <a:xfrm>
            <a:off x="6765925" y="4170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Electrons</a:t>
            </a:r>
          </a:p>
        </p:txBody>
      </p:sp>
      <p:sp>
        <p:nvSpPr>
          <p:cNvPr id="12" name="TextBox 11">
            <a:extLst>
              <a:ext uri="{FF2B5EF4-FFF2-40B4-BE49-F238E27FC236}">
                <a16:creationId xmlns:a16="http://schemas.microsoft.com/office/drawing/2014/main" id="{4044698D-AC11-A84C-8C07-17DED5D1B7D8}"/>
              </a:ext>
            </a:extLst>
          </p:cNvPr>
          <p:cNvSpPr txBox="1"/>
          <p:nvPr/>
        </p:nvSpPr>
        <p:spPr>
          <a:xfrm>
            <a:off x="5580112" y="6621612"/>
            <a:ext cx="2694071" cy="215444"/>
          </a:xfrm>
          <a:prstGeom prst="rect">
            <a:avLst/>
          </a:prstGeom>
          <a:noFill/>
        </p:spPr>
        <p:txBody>
          <a:bodyPr wrap="none" lIns="0" tIns="0" rIns="0" bIns="0" rtlCol="0" anchor="t" anchorCtr="0">
            <a:spAutoFit/>
          </a:bodyPr>
          <a:lstStyle/>
          <a:p>
            <a:r>
              <a:rPr lang="en-US" sz="1400" b="0" dirty="0">
                <a:latin typeface="Calibri" panose="020F0502020204030204" pitchFamily="34" charset="0"/>
                <a:cs typeface="Calibri" panose="020F0502020204030204" pitchFamily="34" charset="0"/>
              </a:rPr>
              <a:t>From Prof </a:t>
            </a:r>
            <a:r>
              <a:rPr lang="en-US" sz="1400" b="0" dirty="0" err="1">
                <a:latin typeface="Calibri" panose="020F0502020204030204" pitchFamily="34" charset="0"/>
                <a:cs typeface="Calibri" panose="020F0502020204030204" pitchFamily="34" charset="0"/>
              </a:rPr>
              <a:t>Onur</a:t>
            </a:r>
            <a:r>
              <a:rPr lang="en-US" sz="1400" b="0" dirty="0">
                <a:latin typeface="Calibri" panose="020F0502020204030204" pitchFamily="34" charset="0"/>
                <a:cs typeface="Calibri" panose="020F0502020204030204" pitchFamily="34" charset="0"/>
              </a:rPr>
              <a:t> </a:t>
            </a:r>
            <a:r>
              <a:rPr lang="en-US" sz="1400" b="0" dirty="0" err="1">
                <a:latin typeface="Calibri" panose="020F0502020204030204" pitchFamily="34" charset="0"/>
                <a:cs typeface="Calibri" panose="020F0502020204030204" pitchFamily="34" charset="0"/>
              </a:rPr>
              <a:t>Mutlu’s</a:t>
            </a:r>
            <a:r>
              <a:rPr lang="en-US" sz="1400" b="0" dirty="0">
                <a:latin typeface="Calibri" panose="020F0502020204030204" pitchFamily="34" charset="0"/>
                <a:cs typeface="Calibri" panose="020F0502020204030204" pitchFamily="34" charset="0"/>
              </a:rPr>
              <a:t> presentation</a:t>
            </a:r>
          </a:p>
        </p:txBody>
      </p:sp>
    </p:spTree>
    <p:extLst>
      <p:ext uri="{BB962C8B-B14F-4D97-AF65-F5344CB8AC3E}">
        <p14:creationId xmlns:p14="http://schemas.microsoft.com/office/powerpoint/2010/main" val="921033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5DDD36ED-9DD5-7F47-AE5F-DDAF33381DB9}"/>
              </a:ext>
            </a:extLst>
          </p:cNvPr>
          <p:cNvSpPr>
            <a:spLocks noGrp="1"/>
          </p:cNvSpPr>
          <p:nvPr>
            <p:ph type="title"/>
          </p:nvPr>
        </p:nvSpPr>
        <p:spPr/>
        <p:txBody>
          <a:bodyPr/>
          <a:lstStyle/>
          <a:p>
            <a:r>
              <a:rPr lang="en-US" altLang="en-US" dirty="0">
                <a:ea typeface="ＭＳ Ｐゴシック" panose="020B0600070205080204" pitchFamily="34" charset="-128"/>
              </a:rPr>
              <a:t>ISA vs. Microarchitecture</a:t>
            </a:r>
          </a:p>
        </p:txBody>
      </p:sp>
      <p:sp>
        <p:nvSpPr>
          <p:cNvPr id="64514" name="Content Placeholder 2">
            <a:extLst>
              <a:ext uri="{FF2B5EF4-FFF2-40B4-BE49-F238E27FC236}">
                <a16:creationId xmlns:a16="http://schemas.microsoft.com/office/drawing/2014/main" id="{C5398835-572C-C447-8B18-24CEB51C1A05}"/>
              </a:ext>
            </a:extLst>
          </p:cNvPr>
          <p:cNvSpPr>
            <a:spLocks noGrp="1"/>
          </p:cNvSpPr>
          <p:nvPr>
            <p:ph idx="1"/>
          </p:nvPr>
        </p:nvSpPr>
        <p:spPr>
          <a:xfrm>
            <a:off x="436653" y="1196752"/>
            <a:ext cx="8311811" cy="5194300"/>
          </a:xfrm>
        </p:spPr>
        <p:txBody>
          <a:bodyPr>
            <a:normAutofit lnSpcReduction="10000"/>
          </a:bodyPr>
          <a:lstStyle/>
          <a:p>
            <a:r>
              <a:rPr lang="en-US" altLang="en-US" dirty="0">
                <a:ea typeface="ＭＳ Ｐゴシック" panose="020B0600070205080204" pitchFamily="34" charset="-128"/>
              </a:rPr>
              <a:t>What is part of ISA vs. Microarchitecture?</a:t>
            </a:r>
          </a:p>
          <a:p>
            <a:pPr lvl="1"/>
            <a:r>
              <a:rPr lang="en-US" altLang="en-US" sz="2000" dirty="0">
                <a:ea typeface="ＭＳ Ｐゴシック" panose="020B0600070205080204" pitchFamily="34" charset="-128"/>
              </a:rPr>
              <a:t>Gas pedal of a car: interface for </a:t>
            </a:r>
            <a:r>
              <a:rPr lang="ja-JP" altLang="en-US" sz="2000">
                <a:ea typeface="ＭＳ Ｐゴシック" panose="020B0600070205080204" pitchFamily="34" charset="-128"/>
              </a:rPr>
              <a:t>“</a:t>
            </a:r>
            <a:r>
              <a:rPr lang="en-US" altLang="ja-JP" sz="2000" dirty="0">
                <a:ea typeface="ＭＳ Ｐゴシック" panose="020B0600070205080204" pitchFamily="34" charset="-128"/>
              </a:rPr>
              <a:t>acceleration</a:t>
            </a:r>
            <a:r>
              <a:rPr lang="ja-JP" altLang="en-US" sz="2000">
                <a:ea typeface="ＭＳ Ｐゴシック" panose="020B0600070205080204" pitchFamily="34" charset="-128"/>
              </a:rPr>
              <a:t>”</a:t>
            </a:r>
            <a:endParaRPr lang="en-US" altLang="ja-JP" sz="2000" dirty="0">
              <a:ea typeface="ＭＳ Ｐゴシック" panose="020B0600070205080204" pitchFamily="34" charset="-128"/>
            </a:endParaRPr>
          </a:p>
          <a:p>
            <a:pPr lvl="1"/>
            <a:r>
              <a:rPr lang="en-US" altLang="en-US" sz="2000" dirty="0">
                <a:ea typeface="ＭＳ Ｐゴシック" panose="020B0600070205080204" pitchFamily="34" charset="-128"/>
              </a:rPr>
              <a:t>Internals of the engine: implement </a:t>
            </a:r>
            <a:r>
              <a:rPr lang="ja-JP" altLang="en-US" sz="2000">
                <a:ea typeface="ＭＳ Ｐゴシック" panose="020B0600070205080204" pitchFamily="34" charset="-128"/>
              </a:rPr>
              <a:t>“</a:t>
            </a:r>
            <a:r>
              <a:rPr lang="en-US" altLang="ja-JP" sz="2000" dirty="0">
                <a:ea typeface="ＭＳ Ｐゴシック" panose="020B0600070205080204" pitchFamily="34" charset="-128"/>
              </a:rPr>
              <a:t>acceleration</a:t>
            </a:r>
            <a:r>
              <a:rPr lang="ja-JP" altLang="en-US" sz="2000">
                <a:ea typeface="ＭＳ Ｐゴシック" panose="020B0600070205080204" pitchFamily="34" charset="-128"/>
              </a:rPr>
              <a:t>”</a:t>
            </a:r>
            <a:endParaRPr lang="en-US" altLang="ja-JP" sz="2000" dirty="0">
              <a:ea typeface="ＭＳ Ｐゴシック" panose="020B0600070205080204" pitchFamily="34" charset="-128"/>
            </a:endParaRPr>
          </a:p>
          <a:p>
            <a:pPr lvl="2"/>
            <a:r>
              <a:rPr lang="en-US" altLang="en-US" dirty="0">
                <a:ea typeface="ＭＳ Ｐゴシック" panose="020B0600070205080204" pitchFamily="34" charset="-128"/>
              </a:rPr>
              <a:t>An average driver doesn’t care what is under the hood</a:t>
            </a:r>
          </a:p>
          <a:p>
            <a:r>
              <a:rPr lang="en-US" altLang="en-US" dirty="0">
                <a:ea typeface="ＭＳ Ｐゴシック" panose="020B0600070205080204" pitchFamily="34" charset="-128"/>
              </a:rPr>
              <a:t>Implementation (Microarchitecture) can be various as long as it satisfies the specification (ISA)</a:t>
            </a:r>
          </a:p>
          <a:p>
            <a:pPr lvl="1"/>
            <a:r>
              <a:rPr lang="en-US" altLang="en-US" sz="2000" dirty="0">
                <a:ea typeface="ＭＳ Ｐゴシック" panose="020B0600070205080204" pitchFamily="34" charset="-128"/>
              </a:rPr>
              <a:t>Adder implementation</a:t>
            </a:r>
          </a:p>
          <a:p>
            <a:pPr lvl="2"/>
            <a:r>
              <a:rPr lang="en-US" altLang="en-US" sz="1800" dirty="0">
                <a:ea typeface="ＭＳ Ｐゴシック" panose="020B0600070205080204" pitchFamily="34" charset="-128"/>
              </a:rPr>
              <a:t>Bit serial, ripple carry, carry lookahead adders are all part of microarchitecture</a:t>
            </a:r>
          </a:p>
          <a:p>
            <a:pPr lvl="1"/>
            <a:r>
              <a:rPr lang="en-US" altLang="en-US" sz="2000" dirty="0">
                <a:ea typeface="ＭＳ Ｐゴシック" panose="020B0600070205080204" pitchFamily="34" charset="-128"/>
              </a:rPr>
              <a:t>x86 ISA has many implementations: 286, 386, 486, Pentium, Pentium Pro, Pentium 4, Core, …</a:t>
            </a:r>
          </a:p>
          <a:p>
            <a:pPr marL="342900" lvl="1" indent="0">
              <a:buNone/>
            </a:pPr>
            <a:endParaRPr lang="en-US" altLang="en-US" dirty="0">
              <a:ea typeface="ＭＳ Ｐゴシック" panose="020B0600070205080204" pitchFamily="34" charset="-128"/>
            </a:endParaRPr>
          </a:p>
          <a:p>
            <a:r>
              <a:rPr lang="en-US" altLang="en-US" dirty="0">
                <a:ea typeface="ＭＳ Ｐゴシック" panose="020B0600070205080204" pitchFamily="34" charset="-128"/>
              </a:rPr>
              <a:t>Microarchitecture usually changes faster than ISA</a:t>
            </a:r>
          </a:p>
          <a:p>
            <a:pPr lvl="1"/>
            <a:r>
              <a:rPr lang="en-US" altLang="en-US" sz="2000" dirty="0">
                <a:ea typeface="ＭＳ Ｐゴシック" panose="020B0600070205080204" pitchFamily="34" charset="-128"/>
              </a:rPr>
              <a:t>Few ISAs (x86, ARM, SPARC, MIPS, Alpha) but many microarchitecture</a:t>
            </a:r>
          </a:p>
          <a:p>
            <a:pPr lvl="1"/>
            <a:r>
              <a:rPr lang="en-US" altLang="en-US" sz="2000" i="1" dirty="0">
                <a:ea typeface="ＭＳ Ｐゴシック" panose="020B0600070205080204" pitchFamily="34" charset="-128"/>
              </a:rPr>
              <a:t>Why?</a:t>
            </a:r>
          </a:p>
        </p:txBody>
      </p:sp>
      <p:sp>
        <p:nvSpPr>
          <p:cNvPr id="4" name="TextBox 3">
            <a:extLst>
              <a:ext uri="{FF2B5EF4-FFF2-40B4-BE49-F238E27FC236}">
                <a16:creationId xmlns:a16="http://schemas.microsoft.com/office/drawing/2014/main" id="{A85E26A7-B587-134C-A9BB-FEA553261334}"/>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a:t>
            </a:r>
            <a:r>
              <a:rPr lang="en-US"/>
              <a:t>Prof Onur Mutlu’s</a:t>
            </a:r>
            <a:r>
              <a:rPr lang="en-US" dirty="0"/>
              <a:t> presentation</a:t>
            </a:r>
          </a:p>
        </p:txBody>
      </p:sp>
    </p:spTree>
    <p:extLst>
      <p:ext uri="{BB962C8B-B14F-4D97-AF65-F5344CB8AC3E}">
        <p14:creationId xmlns:p14="http://schemas.microsoft.com/office/powerpoint/2010/main" val="1618048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14">
                                            <p:txEl>
                                              <p:pRg st="10" end="1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45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C5DAD0A2-E944-FA48-B5E3-911E6DBBFA14}"/>
              </a:ext>
            </a:extLst>
          </p:cNvPr>
          <p:cNvSpPr>
            <a:spLocks noGrp="1"/>
          </p:cNvSpPr>
          <p:nvPr>
            <p:ph type="title"/>
          </p:nvPr>
        </p:nvSpPr>
        <p:spPr/>
        <p:txBody>
          <a:bodyPr/>
          <a:lstStyle/>
          <a:p>
            <a:r>
              <a:rPr lang="en-US" altLang="en-US" dirty="0">
                <a:ea typeface="ＭＳ Ｐゴシック" panose="020B0600070205080204" pitchFamily="34" charset="-128"/>
              </a:rPr>
              <a:t>The Von-Neumann Model and ISA</a:t>
            </a:r>
          </a:p>
        </p:txBody>
      </p:sp>
      <p:sp>
        <p:nvSpPr>
          <p:cNvPr id="45058" name="Content Placeholder 2">
            <a:extLst>
              <a:ext uri="{FF2B5EF4-FFF2-40B4-BE49-F238E27FC236}">
                <a16:creationId xmlns:a16="http://schemas.microsoft.com/office/drawing/2014/main" id="{2FEB7C5B-D790-634E-A46F-0A3453612ED5}"/>
              </a:ext>
            </a:extLst>
          </p:cNvPr>
          <p:cNvSpPr>
            <a:spLocks noGrp="1"/>
          </p:cNvSpPr>
          <p:nvPr>
            <p:ph idx="1"/>
          </p:nvPr>
        </p:nvSpPr>
        <p:spPr>
          <a:xfrm>
            <a:off x="396875" y="1196752"/>
            <a:ext cx="8135565" cy="5184576"/>
          </a:xfrm>
        </p:spPr>
        <p:txBody>
          <a:bodyPr>
            <a:normAutofit/>
          </a:bodyPr>
          <a:lstStyle/>
          <a:p>
            <a:r>
              <a:rPr lang="en-US" altLang="en-US" dirty="0">
                <a:ea typeface="ＭＳ Ｐゴシック" panose="020B0600070205080204" pitchFamily="34" charset="-128"/>
              </a:rPr>
              <a:t>All major </a:t>
            </a:r>
            <a:r>
              <a:rPr lang="en-US" altLang="en-US" i="1" dirty="0">
                <a:solidFill>
                  <a:srgbClr val="0070C0"/>
                </a:solidFill>
                <a:ea typeface="ＭＳ Ｐゴシック" panose="020B0600070205080204" pitchFamily="34" charset="-128"/>
              </a:rPr>
              <a:t>instruction set architectures </a:t>
            </a:r>
            <a:r>
              <a:rPr lang="en-US" altLang="en-US" dirty="0">
                <a:ea typeface="ＭＳ Ｐゴシック" panose="020B0600070205080204" pitchFamily="34" charset="-128"/>
              </a:rPr>
              <a:t>today use this model</a:t>
            </a:r>
          </a:p>
          <a:p>
            <a:pPr lvl="1"/>
            <a:r>
              <a:rPr lang="en-US" altLang="en-US" dirty="0">
                <a:ea typeface="ＭＳ Ｐゴシック" panose="020B0600070205080204" pitchFamily="34" charset="-128"/>
              </a:rPr>
              <a:t>x86, ARM, RISC, MIPS, SPARC, Alpha, POWER</a:t>
            </a:r>
          </a:p>
          <a:p>
            <a:endParaRPr lang="en-US" altLang="en-US" sz="1400" dirty="0">
              <a:ea typeface="ＭＳ Ｐゴシック" panose="020B0600070205080204" pitchFamily="34" charset="-128"/>
            </a:endParaRPr>
          </a:p>
          <a:p>
            <a:r>
              <a:rPr lang="en-US" altLang="en-US" dirty="0">
                <a:ea typeface="ＭＳ Ｐゴシック" panose="020B0600070205080204" pitchFamily="34" charset="-128"/>
              </a:rPr>
              <a:t>Underneath (at the microarchitecture level), </a:t>
            </a:r>
            <a:r>
              <a:rPr lang="en-US" altLang="en-US" dirty="0">
                <a:solidFill>
                  <a:srgbClr val="000000"/>
                </a:solidFill>
                <a:ea typeface="ＭＳ Ｐゴシック" panose="020B0600070205080204" pitchFamily="34" charset="-128"/>
              </a:rPr>
              <a:t>the execution model of almost all </a:t>
            </a:r>
            <a:r>
              <a:rPr lang="en-US" altLang="en-US" i="1" dirty="0">
                <a:solidFill>
                  <a:srgbClr val="0070C0"/>
                </a:solidFill>
                <a:ea typeface="ＭＳ Ｐゴシック" panose="020B0600070205080204" pitchFamily="34" charset="-128"/>
              </a:rPr>
              <a:t>implementations</a:t>
            </a:r>
            <a:r>
              <a:rPr lang="en-US" altLang="en-US" dirty="0">
                <a:solidFill>
                  <a:srgbClr val="0070C0"/>
                </a:solidFill>
                <a:ea typeface="ＭＳ Ｐゴシック" panose="020B0600070205080204" pitchFamily="34" charset="-128"/>
              </a:rPr>
              <a:t> </a:t>
            </a:r>
            <a:r>
              <a:rPr lang="en-US" altLang="en-US" i="1" dirty="0">
                <a:solidFill>
                  <a:srgbClr val="0070C0"/>
                </a:solidFill>
                <a:ea typeface="ＭＳ Ｐゴシック" panose="020B0600070205080204" pitchFamily="34" charset="-128"/>
              </a:rPr>
              <a:t>(or, microarchitectures)</a:t>
            </a:r>
            <a:r>
              <a:rPr lang="en-US" altLang="en-US" i="1" dirty="0">
                <a:solidFill>
                  <a:srgbClr val="0000FF"/>
                </a:solidFill>
                <a:ea typeface="ＭＳ Ｐゴシック" panose="020B0600070205080204" pitchFamily="34" charset="-128"/>
              </a:rPr>
              <a:t> </a:t>
            </a:r>
            <a:r>
              <a:rPr lang="en-US" altLang="en-US" dirty="0">
                <a:ea typeface="ＭＳ Ｐゴシック" panose="020B0600070205080204" pitchFamily="34" charset="-128"/>
              </a:rPr>
              <a:t>is very different</a:t>
            </a:r>
          </a:p>
          <a:p>
            <a:pPr lvl="1"/>
            <a:r>
              <a:rPr lang="en-US" altLang="en-US" dirty="0">
                <a:ea typeface="ＭＳ Ｐゴシック" panose="020B0600070205080204" pitchFamily="34" charset="-128"/>
              </a:rPr>
              <a:t>Pipelined instruction execution: </a:t>
            </a:r>
            <a:r>
              <a:rPr lang="en-US" altLang="en-US" i="1" dirty="0">
                <a:ea typeface="ＭＳ Ｐゴシック" panose="020B0600070205080204" pitchFamily="34" charset="-128"/>
              </a:rPr>
              <a:t>Intel 80486 microarchitecture</a:t>
            </a:r>
          </a:p>
          <a:p>
            <a:pPr lvl="1"/>
            <a:r>
              <a:rPr lang="en-US" altLang="en-US" dirty="0">
                <a:ea typeface="ＭＳ Ｐゴシック" panose="020B0600070205080204" pitchFamily="34" charset="-128"/>
              </a:rPr>
              <a:t>Multiple instructions at a time: </a:t>
            </a:r>
            <a:r>
              <a:rPr lang="en-US" altLang="en-US" i="1" dirty="0">
                <a:ea typeface="ＭＳ Ｐゴシック" panose="020B0600070205080204" pitchFamily="34" charset="-128"/>
              </a:rPr>
              <a:t>Intel Pentium microarchitecture</a:t>
            </a:r>
          </a:p>
          <a:p>
            <a:pPr lvl="1"/>
            <a:r>
              <a:rPr lang="en-US" altLang="en-US" dirty="0">
                <a:ea typeface="ＭＳ Ｐゴシック" panose="020B0600070205080204" pitchFamily="34" charset="-128"/>
              </a:rPr>
              <a:t>Out-of-order execution: </a:t>
            </a:r>
            <a:r>
              <a:rPr lang="en-US" altLang="en-US" i="1" dirty="0">
                <a:ea typeface="ＭＳ Ｐゴシック" panose="020B0600070205080204" pitchFamily="34" charset="-128"/>
              </a:rPr>
              <a:t>Intel Pentium Pro microarchitecture</a:t>
            </a:r>
          </a:p>
          <a:p>
            <a:pPr lvl="1"/>
            <a:r>
              <a:rPr lang="en-US" altLang="en-US" dirty="0">
                <a:ea typeface="ＭＳ Ｐゴシック" panose="020B0600070205080204" pitchFamily="34" charset="-128"/>
              </a:rPr>
              <a:t>Separate instruction and data caches</a:t>
            </a:r>
            <a:endParaRPr lang="en-US" altLang="en-US" sz="1400" dirty="0">
              <a:ea typeface="ＭＳ Ｐゴシック" panose="020B0600070205080204" pitchFamily="34" charset="-128"/>
            </a:endParaRPr>
          </a:p>
          <a:p>
            <a:r>
              <a:rPr lang="en-US" altLang="en-US" dirty="0">
                <a:ea typeface="ＭＳ Ｐゴシック" panose="020B0600070205080204" pitchFamily="34" charset="-128"/>
              </a:rPr>
              <a:t>What happens underneath that is </a:t>
            </a:r>
            <a:r>
              <a:rPr lang="en-US" altLang="en-US" i="1" dirty="0">
                <a:ea typeface="ＭＳ Ｐゴシック" panose="020B0600070205080204" pitchFamily="34" charset="-128"/>
              </a:rPr>
              <a:t>not</a:t>
            </a:r>
            <a:r>
              <a:rPr lang="en-US" altLang="en-US" dirty="0">
                <a:ea typeface="ＭＳ Ｐゴシック" panose="020B0600070205080204" pitchFamily="34" charset="-128"/>
              </a:rPr>
              <a:t> consistent with the von Neumann model is </a:t>
            </a:r>
            <a:r>
              <a:rPr lang="en-US" altLang="en-US" i="1" dirty="0">
                <a:ea typeface="ＭＳ Ｐゴシック" panose="020B0600070205080204" pitchFamily="34" charset="-128"/>
              </a:rPr>
              <a:t>not</a:t>
            </a:r>
            <a:r>
              <a:rPr lang="en-US" altLang="en-US" dirty="0">
                <a:ea typeface="ＭＳ Ｐゴシック" panose="020B0600070205080204" pitchFamily="34" charset="-128"/>
              </a:rPr>
              <a:t> exposed to software</a:t>
            </a:r>
          </a:p>
        </p:txBody>
      </p:sp>
    </p:spTree>
    <p:extLst>
      <p:ext uri="{BB962C8B-B14F-4D97-AF65-F5344CB8AC3E}">
        <p14:creationId xmlns:p14="http://schemas.microsoft.com/office/powerpoint/2010/main" val="1796427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58">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50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518-D558-F746-8A85-356574ABD6BE}"/>
              </a:ext>
            </a:extLst>
          </p:cNvPr>
          <p:cNvSpPr>
            <a:spLocks noGrp="1"/>
          </p:cNvSpPr>
          <p:nvPr>
            <p:ph type="ctrTitle"/>
          </p:nvPr>
        </p:nvSpPr>
        <p:spPr>
          <a:xfrm>
            <a:off x="323528" y="2564904"/>
            <a:ext cx="7772400" cy="1470025"/>
          </a:xfrm>
        </p:spPr>
        <p:txBody>
          <a:bodyPr/>
          <a:lstStyle/>
          <a:p>
            <a:r>
              <a:rPr lang="en-US" dirty="0">
                <a:solidFill>
                  <a:srgbClr val="0070C0"/>
                </a:solidFill>
              </a:rPr>
              <a:t>Instruction Set Architecture (ISA) –Specification</a:t>
            </a:r>
            <a:br>
              <a:rPr lang="en-US" dirty="0">
                <a:solidFill>
                  <a:srgbClr val="0070C0"/>
                </a:solidFill>
              </a:rPr>
            </a:br>
            <a:endParaRPr lang="en-US" dirty="0">
              <a:solidFill>
                <a:srgbClr val="0070C0"/>
              </a:solidFill>
            </a:endParaRPr>
          </a:p>
        </p:txBody>
      </p:sp>
    </p:spTree>
    <p:extLst>
      <p:ext uri="{BB962C8B-B14F-4D97-AF65-F5344CB8AC3E}">
        <p14:creationId xmlns:p14="http://schemas.microsoft.com/office/powerpoint/2010/main" val="416094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5F6889A2-E941-E249-AAA2-D07E6A515C86}"/>
              </a:ext>
            </a:extLst>
          </p:cNvPr>
          <p:cNvSpPr>
            <a:spLocks noGrp="1"/>
          </p:cNvSpPr>
          <p:nvPr>
            <p:ph type="title"/>
          </p:nvPr>
        </p:nvSpPr>
        <p:spPr/>
        <p:txBody>
          <a:bodyPr/>
          <a:lstStyle/>
          <a:p>
            <a:r>
              <a:rPr lang="en-US" altLang="en-US" dirty="0">
                <a:ea typeface="ＭＳ Ｐゴシック" panose="020B0600070205080204" pitchFamily="34" charset="-128"/>
              </a:rPr>
              <a:t>ISA Specifies..</a:t>
            </a:r>
          </a:p>
        </p:txBody>
      </p:sp>
      <p:sp>
        <p:nvSpPr>
          <p:cNvPr id="62466" name="Content Placeholder 2">
            <a:extLst>
              <a:ext uri="{FF2B5EF4-FFF2-40B4-BE49-F238E27FC236}">
                <a16:creationId xmlns:a16="http://schemas.microsoft.com/office/drawing/2014/main" id="{A5F99F85-20C5-F741-9EDC-A36B8E0A964C}"/>
              </a:ext>
            </a:extLst>
          </p:cNvPr>
          <p:cNvSpPr>
            <a:spLocks noGrp="1"/>
          </p:cNvSpPr>
          <p:nvPr>
            <p:ph idx="1"/>
          </p:nvPr>
        </p:nvSpPr>
        <p:spPr>
          <a:xfrm>
            <a:off x="611560" y="979536"/>
            <a:ext cx="7632848" cy="5194300"/>
          </a:xfr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p>
            <a:r>
              <a:rPr lang="en-US" altLang="en-US" dirty="0">
                <a:solidFill>
                  <a:srgbClr val="FF0000"/>
                </a:solidFill>
                <a:ea typeface="ＭＳ Ｐゴシック" panose="020B0600070205080204" pitchFamily="34" charset="-128"/>
              </a:rPr>
              <a:t>The memory organization</a:t>
            </a:r>
          </a:p>
          <a:p>
            <a:pPr lvl="1"/>
            <a:r>
              <a:rPr lang="en-US" altLang="en-US" dirty="0"/>
              <a:t>Address space (LC-3: 2</a:t>
            </a:r>
            <a:r>
              <a:rPr lang="en-US" altLang="en-US" baseline="30000" dirty="0"/>
              <a:t>16</a:t>
            </a:r>
            <a:r>
              <a:rPr lang="en-US" altLang="en-US" dirty="0"/>
              <a:t>, RISC-V: 2</a:t>
            </a:r>
            <a:r>
              <a:rPr lang="en-US" altLang="en-US" baseline="30000" dirty="0"/>
              <a:t>32</a:t>
            </a:r>
            <a:r>
              <a:rPr lang="en-US" altLang="en-US" dirty="0"/>
              <a:t> )</a:t>
            </a:r>
          </a:p>
          <a:p>
            <a:pPr lvl="1"/>
            <a:r>
              <a:rPr lang="en-US" altLang="en-US" dirty="0"/>
              <a:t>Addressability (LC-3: 16 bits, RISC-V: 32 bits)</a:t>
            </a:r>
          </a:p>
          <a:p>
            <a:pPr lvl="1"/>
            <a:r>
              <a:rPr lang="en-US" altLang="en-US" dirty="0"/>
              <a:t>Word- or Byte-addressable (LC-3 is word addressable, RISC-V is byte addressable</a:t>
            </a:r>
          </a:p>
          <a:p>
            <a:pPr lvl="1"/>
            <a:r>
              <a:rPr lang="en-US" altLang="en-US" dirty="0">
                <a:ea typeface="ＭＳ Ｐゴシック" panose="020B0600070205080204" pitchFamily="34" charset="-128"/>
              </a:rPr>
              <a:t>Big endian vs. </a:t>
            </a:r>
            <a:r>
              <a:rPr lang="en-US" altLang="en-US" b="1" dirty="0">
                <a:ea typeface="ＭＳ Ｐゴシック" panose="020B0600070205080204" pitchFamily="34" charset="-128"/>
              </a:rPr>
              <a:t>little end</a:t>
            </a:r>
            <a:r>
              <a:rPr lang="en-US" altLang="en-US" dirty="0">
                <a:ea typeface="ＭＳ Ｐゴシック" panose="020B0600070205080204" pitchFamily="34" charset="-128"/>
              </a:rPr>
              <a:t>ian? </a:t>
            </a:r>
          </a:p>
          <a:p>
            <a:pPr lvl="1"/>
            <a:r>
              <a:rPr lang="en-US" altLang="en-US" dirty="0">
                <a:ea typeface="ＭＳ Ｐゴシック" panose="020B0600070205080204" pitchFamily="34" charset="-128"/>
              </a:rPr>
              <a:t>Support for </a:t>
            </a:r>
            <a:r>
              <a:rPr lang="en-US" altLang="en-US" b="1" dirty="0">
                <a:ea typeface="ＭＳ Ｐゴシック" panose="020B0600070205080204" pitchFamily="34" charset="-128"/>
              </a:rPr>
              <a:t>virtual memory</a:t>
            </a:r>
            <a:endParaRPr lang="en-US" altLang="en-US" dirty="0">
              <a:ea typeface="ＭＳ Ｐゴシック" panose="020B0600070205080204" pitchFamily="34" charset="-128"/>
            </a:endParaRPr>
          </a:p>
          <a:p>
            <a:r>
              <a:rPr lang="en-US" altLang="en-US" dirty="0">
                <a:solidFill>
                  <a:srgbClr val="FF0000"/>
                </a:solidFill>
                <a:ea typeface="ＭＳ Ｐゴシック" panose="020B0600070205080204" pitchFamily="34" charset="-128"/>
              </a:rPr>
              <a:t>The register set</a:t>
            </a:r>
          </a:p>
          <a:p>
            <a:pPr lvl="1"/>
            <a:r>
              <a:rPr lang="en-US" altLang="en-US" dirty="0"/>
              <a:t>LC-3: R0 to R7</a:t>
            </a:r>
          </a:p>
          <a:p>
            <a:pPr lvl="1"/>
            <a:r>
              <a:rPr lang="en-US" altLang="en-US" dirty="0"/>
              <a:t>32 registers in RISC-V</a:t>
            </a:r>
            <a:endParaRPr lang="en-US" altLang="en-US" dirty="0">
              <a:ea typeface="ＭＳ Ｐゴシック" panose="020B0600070205080204" pitchFamily="34" charset="-128"/>
            </a:endParaRPr>
          </a:p>
          <a:p>
            <a:r>
              <a:rPr lang="en-US" altLang="en-US" dirty="0">
                <a:solidFill>
                  <a:srgbClr val="FF0000"/>
                </a:solidFill>
                <a:ea typeface="ＭＳ Ｐゴシック" panose="020B0600070205080204" pitchFamily="34" charset="-128"/>
              </a:rPr>
              <a:t>The instruction set</a:t>
            </a:r>
          </a:p>
          <a:p>
            <a:pPr lvl="1"/>
            <a:r>
              <a:rPr lang="en-US" altLang="en-US" dirty="0"/>
              <a:t>Opcodes</a:t>
            </a:r>
          </a:p>
          <a:p>
            <a:pPr lvl="1"/>
            <a:r>
              <a:rPr lang="en-US" altLang="en-US" dirty="0"/>
              <a:t>Data types</a:t>
            </a:r>
          </a:p>
          <a:p>
            <a:pPr lvl="1"/>
            <a:r>
              <a:rPr lang="en-US" altLang="en-US" dirty="0"/>
              <a:t>Addressing modes</a:t>
            </a:r>
          </a:p>
        </p:txBody>
      </p:sp>
      <p:sp>
        <p:nvSpPr>
          <p:cNvPr id="5" name="TextBox 4">
            <a:extLst>
              <a:ext uri="{FF2B5EF4-FFF2-40B4-BE49-F238E27FC236}">
                <a16:creationId xmlns:a16="http://schemas.microsoft.com/office/drawing/2014/main" id="{DEF05185-57FE-2A4F-8951-F2EE79DFA962}"/>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a:t>
            </a:r>
            <a:r>
              <a:rPr lang="en-US"/>
              <a:t>Prof Onur Mutlu’s</a:t>
            </a:r>
            <a:r>
              <a:rPr lang="en-US" dirty="0"/>
              <a:t> presentation</a:t>
            </a:r>
          </a:p>
        </p:txBody>
      </p:sp>
    </p:spTree>
    <p:extLst>
      <p:ext uri="{BB962C8B-B14F-4D97-AF65-F5344CB8AC3E}">
        <p14:creationId xmlns:p14="http://schemas.microsoft.com/office/powerpoint/2010/main" val="180792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11D7F5D-EEC2-844F-B62B-E606977C4D80}"/>
              </a:ext>
            </a:extLst>
          </p:cNvPr>
          <p:cNvSpPr>
            <a:spLocks noGrp="1" noChangeArrowheads="1"/>
          </p:cNvSpPr>
          <p:nvPr>
            <p:ph type="title"/>
          </p:nvPr>
        </p:nvSpPr>
        <p:spPr>
          <a:xfrm>
            <a:off x="319087" y="127774"/>
            <a:ext cx="7591425" cy="762000"/>
          </a:xfrm>
        </p:spPr>
        <p:txBody>
          <a:bodyPr anchor="ctr"/>
          <a:lstStyle/>
          <a:p>
            <a:r>
              <a:rPr lang="en-US" altLang="en-US" dirty="0">
                <a:ea typeface="ＭＳ Ｐゴシック" panose="020B0600070205080204" pitchFamily="34" charset="-128"/>
              </a:rPr>
              <a:t>Opcodes in LC-3</a:t>
            </a:r>
          </a:p>
        </p:txBody>
      </p:sp>
      <p:pic>
        <p:nvPicPr>
          <p:cNvPr id="18436" name="Picture 2">
            <a:extLst>
              <a:ext uri="{FF2B5EF4-FFF2-40B4-BE49-F238E27FC236}">
                <a16:creationId xmlns:a16="http://schemas.microsoft.com/office/drawing/2014/main" id="{44179CE6-C932-754E-8F89-A0957C2BC1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912813"/>
            <a:ext cx="3600450" cy="5945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7" name="Rounded Rectangle 2">
            <a:extLst>
              <a:ext uri="{FF2B5EF4-FFF2-40B4-BE49-F238E27FC236}">
                <a16:creationId xmlns:a16="http://schemas.microsoft.com/office/drawing/2014/main" id="{72BFD518-DD5A-E445-A796-7FE85B50DD0C}"/>
              </a:ext>
            </a:extLst>
          </p:cNvPr>
          <p:cNvSpPr>
            <a:spLocks noChangeArrowheads="1"/>
          </p:cNvSpPr>
          <p:nvPr/>
        </p:nvSpPr>
        <p:spPr bwMode="auto">
          <a:xfrm>
            <a:off x="3124200" y="1066800"/>
            <a:ext cx="990600" cy="5410200"/>
          </a:xfrm>
          <a:prstGeom prst="roundRect">
            <a:avLst>
              <a:gd name="adj" fmla="val 16667"/>
            </a:avLst>
          </a:prstGeom>
          <a:noFill/>
          <a:ln w="508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135481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Opcodes in RISC-V  (RV32I)</a:t>
            </a:r>
          </a:p>
        </p:txBody>
      </p:sp>
      <p:pic>
        <p:nvPicPr>
          <p:cNvPr id="5" name="Picture 4" descr="Untitled.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81201"/>
            <a:ext cx="4207768" cy="3105149"/>
          </a:xfrm>
          <a:prstGeom prst="rect">
            <a:avLst/>
          </a:prstGeom>
        </p:spPr>
      </p:pic>
      <p:pic>
        <p:nvPicPr>
          <p:cNvPr id="6" name="Picture 5"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140" y="1981201"/>
            <a:ext cx="4562068" cy="2952750"/>
          </a:xfrm>
          <a:prstGeom prst="rect">
            <a:avLst/>
          </a:prstGeom>
        </p:spPr>
      </p:pic>
      <p:sp>
        <p:nvSpPr>
          <p:cNvPr id="7" name="Rounded Rectangle 2">
            <a:extLst>
              <a:ext uri="{FF2B5EF4-FFF2-40B4-BE49-F238E27FC236}">
                <a16:creationId xmlns:a16="http://schemas.microsoft.com/office/drawing/2014/main" id="{E81DFA5F-7ECF-9648-9DAB-439B49DFEF36}"/>
              </a:ext>
            </a:extLst>
          </p:cNvPr>
          <p:cNvSpPr>
            <a:spLocks noChangeArrowheads="1"/>
          </p:cNvSpPr>
          <p:nvPr/>
        </p:nvSpPr>
        <p:spPr bwMode="auto">
          <a:xfrm>
            <a:off x="3203848" y="1772816"/>
            <a:ext cx="648072" cy="3456384"/>
          </a:xfrm>
          <a:prstGeom prst="roundRect">
            <a:avLst>
              <a:gd name="adj" fmla="val 16667"/>
            </a:avLst>
          </a:prstGeom>
          <a:noFill/>
          <a:ln w="508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9" name="Rounded Rectangle 2">
            <a:extLst>
              <a:ext uri="{FF2B5EF4-FFF2-40B4-BE49-F238E27FC236}">
                <a16:creationId xmlns:a16="http://schemas.microsoft.com/office/drawing/2014/main" id="{97DA6059-E6BA-DB40-A46E-11D15206B36A}"/>
              </a:ext>
            </a:extLst>
          </p:cNvPr>
          <p:cNvSpPr>
            <a:spLocks noChangeArrowheads="1"/>
          </p:cNvSpPr>
          <p:nvPr/>
        </p:nvSpPr>
        <p:spPr bwMode="auto">
          <a:xfrm>
            <a:off x="8255224" y="1821978"/>
            <a:ext cx="648072" cy="3456384"/>
          </a:xfrm>
          <a:prstGeom prst="roundRect">
            <a:avLst>
              <a:gd name="adj" fmla="val 16667"/>
            </a:avLst>
          </a:prstGeom>
          <a:noFill/>
          <a:ln w="508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65979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7000-F027-1544-B886-6862CA3E6CD3}"/>
              </a:ext>
            </a:extLst>
          </p:cNvPr>
          <p:cNvSpPr>
            <a:spLocks noGrp="1"/>
          </p:cNvSpPr>
          <p:nvPr>
            <p:ph type="title"/>
          </p:nvPr>
        </p:nvSpPr>
        <p:spPr/>
        <p:txBody>
          <a:bodyPr/>
          <a:lstStyle/>
          <a:p>
            <a:r>
              <a:rPr lang="en-US" dirty="0"/>
              <a:t>Opcodes in x-86 (64 bits)</a:t>
            </a:r>
          </a:p>
        </p:txBody>
      </p:sp>
      <p:sp>
        <p:nvSpPr>
          <p:cNvPr id="5" name="Content Placeholder 4">
            <a:extLst>
              <a:ext uri="{FF2B5EF4-FFF2-40B4-BE49-F238E27FC236}">
                <a16:creationId xmlns:a16="http://schemas.microsoft.com/office/drawing/2014/main" id="{FF835AB9-403C-9049-B39F-F1892060FFDA}"/>
              </a:ext>
            </a:extLst>
          </p:cNvPr>
          <p:cNvSpPr>
            <a:spLocks noGrp="1"/>
          </p:cNvSpPr>
          <p:nvPr>
            <p:ph idx="1"/>
          </p:nvPr>
        </p:nvSpPr>
        <p:spPr>
          <a:xfrm>
            <a:off x="396875" y="5517232"/>
            <a:ext cx="7896225" cy="864096"/>
          </a:xfrm>
        </p:spPr>
        <p:txBody>
          <a:bodyPr/>
          <a:lstStyle/>
          <a:p>
            <a:r>
              <a:rPr lang="en-US" dirty="0"/>
              <a:t>Opcode size: 1, 2, or 3 byte</a:t>
            </a:r>
          </a:p>
          <a:p>
            <a:r>
              <a:rPr lang="en-US" dirty="0"/>
              <a:t>Instruction format changes - based on Instruction prefix</a:t>
            </a:r>
          </a:p>
        </p:txBody>
      </p:sp>
      <p:pic>
        <p:nvPicPr>
          <p:cNvPr id="3074" name="Picture 2" descr="enter image description here">
            <a:extLst>
              <a:ext uri="{FF2B5EF4-FFF2-40B4-BE49-F238E27FC236}">
                <a16:creationId xmlns:a16="http://schemas.microsoft.com/office/drawing/2014/main" id="{C9551E4A-83F0-F148-9C10-F9839991F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263" y="1196752"/>
            <a:ext cx="7351591" cy="416666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2">
            <a:extLst>
              <a:ext uri="{FF2B5EF4-FFF2-40B4-BE49-F238E27FC236}">
                <a16:creationId xmlns:a16="http://schemas.microsoft.com/office/drawing/2014/main" id="{5A19540C-FED4-7846-9291-7BA326AC1CCC}"/>
              </a:ext>
            </a:extLst>
          </p:cNvPr>
          <p:cNvSpPr>
            <a:spLocks noChangeArrowheads="1"/>
          </p:cNvSpPr>
          <p:nvPr/>
        </p:nvSpPr>
        <p:spPr bwMode="auto">
          <a:xfrm>
            <a:off x="1979712" y="1340768"/>
            <a:ext cx="1152128" cy="1102966"/>
          </a:xfrm>
          <a:prstGeom prst="roundRect">
            <a:avLst>
              <a:gd name="adj" fmla="val 16667"/>
            </a:avLst>
          </a:prstGeom>
          <a:noFill/>
          <a:ln w="50800">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398070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6BB1A11-93B2-B14D-A255-5C9B36D90C38}"/>
              </a:ext>
            </a:extLst>
          </p:cNvPr>
          <p:cNvSpPr>
            <a:spLocks noGrp="1"/>
          </p:cNvSpPr>
          <p:nvPr>
            <p:ph type="title"/>
          </p:nvPr>
        </p:nvSpPr>
        <p:spPr/>
        <p:txBody>
          <a:bodyPr/>
          <a:lstStyle/>
          <a:p>
            <a:r>
              <a:rPr lang="en-US" altLang="en-US" dirty="0">
                <a:ea typeface="ＭＳ Ｐゴシック" panose="020B0600070205080204" pitchFamily="34" charset="-128"/>
              </a:rPr>
              <a:t>Data Types</a:t>
            </a:r>
          </a:p>
        </p:txBody>
      </p:sp>
      <p:sp>
        <p:nvSpPr>
          <p:cNvPr id="32770" name="Content Placeholder 2">
            <a:extLst>
              <a:ext uri="{FF2B5EF4-FFF2-40B4-BE49-F238E27FC236}">
                <a16:creationId xmlns:a16="http://schemas.microsoft.com/office/drawing/2014/main" id="{A83E3C9B-FFB6-FF44-BB04-54ACFBB0D883}"/>
              </a:ext>
            </a:extLst>
          </p:cNvPr>
          <p:cNvSpPr>
            <a:spLocks noGrp="1"/>
          </p:cNvSpPr>
          <p:nvPr>
            <p:ph idx="1"/>
          </p:nvPr>
        </p:nvSpPr>
        <p:spPr>
          <a:xfrm>
            <a:off x="396875" y="950640"/>
            <a:ext cx="7896225" cy="5430688"/>
          </a:xfrm>
        </p:spPr>
        <p:txBody>
          <a:bodyPr/>
          <a:lstStyle/>
          <a:p>
            <a:pPr marL="914400" lvl="2" indent="0">
              <a:buNone/>
            </a:pPr>
            <a:endParaRPr lang="en-US" altLang="en-US" sz="1400" dirty="0">
              <a:ea typeface="ＭＳ Ｐゴシック" panose="020B0600070205080204" pitchFamily="34" charset="-128"/>
            </a:endParaRPr>
          </a:p>
          <a:p>
            <a:r>
              <a:rPr lang="en-US" altLang="en-US" dirty="0">
                <a:ea typeface="ＭＳ Ｐゴシック" panose="020B0600070205080204" pitchFamily="34" charset="-128"/>
              </a:rPr>
              <a:t>Definition: Representation of information for which there are instructions that operate on the representation</a:t>
            </a:r>
          </a:p>
          <a:p>
            <a:pPr lvl="1"/>
            <a:r>
              <a:rPr lang="en-US" altLang="en-US" dirty="0">
                <a:solidFill>
                  <a:srgbClr val="0070C0"/>
                </a:solidFill>
                <a:ea typeface="ＭＳ Ｐゴシック" panose="020B0600070205080204" pitchFamily="34" charset="-128"/>
              </a:rPr>
              <a:t>Integer, floating point, two’s complement integer, character, binary, decimal, BCD</a:t>
            </a:r>
          </a:p>
          <a:p>
            <a:pPr lvl="1"/>
            <a:r>
              <a:rPr lang="en-US" altLang="en-US" dirty="0">
                <a:solidFill>
                  <a:schemeClr val="accent1">
                    <a:lumMod val="75000"/>
                  </a:schemeClr>
                </a:solidFill>
                <a:ea typeface="ＭＳ Ｐゴシック" panose="020B0600070205080204" pitchFamily="34" charset="-128"/>
              </a:rPr>
              <a:t>Doubly linked list, queue, string, bit vector, stack (Not in RISC)</a:t>
            </a:r>
          </a:p>
          <a:p>
            <a:pPr lvl="2"/>
            <a:r>
              <a:rPr lang="en-US" altLang="en-US" dirty="0">
                <a:solidFill>
                  <a:schemeClr val="accent1">
                    <a:lumMod val="75000"/>
                  </a:schemeClr>
                </a:solidFill>
                <a:ea typeface="ＭＳ Ｐゴシック" panose="020B0600070205080204" pitchFamily="34" charset="-128"/>
              </a:rPr>
              <a:t>VAX:</a:t>
            </a:r>
            <a:r>
              <a:rPr lang="en-US" altLang="en-US" dirty="0">
                <a:ea typeface="ＭＳ Ｐゴシック" panose="020B0600070205080204" pitchFamily="34" charset="-128"/>
              </a:rPr>
              <a:t> INSQUEUE and REMQUEUE instructions on a doubly linked list or queue; FINDFIRST</a:t>
            </a:r>
          </a:p>
          <a:p>
            <a:pPr lvl="2"/>
            <a:r>
              <a:rPr lang="en-US" altLang="en-US" dirty="0">
                <a:solidFill>
                  <a:schemeClr val="accent1">
                    <a:lumMod val="75000"/>
                  </a:schemeClr>
                </a:solidFill>
                <a:ea typeface="ＭＳ Ｐゴシック" panose="020B0600070205080204" pitchFamily="34" charset="-128"/>
              </a:rPr>
              <a:t>X86: SCAN opcode </a:t>
            </a:r>
            <a:r>
              <a:rPr lang="en-US" altLang="en-US" dirty="0">
                <a:ea typeface="ＭＳ Ｐゴシック" panose="020B0600070205080204" pitchFamily="34" charset="-128"/>
              </a:rPr>
              <a:t>operates on character strings; PUSH/POP</a:t>
            </a:r>
          </a:p>
          <a:p>
            <a:pPr lvl="2"/>
            <a:r>
              <a:rPr lang="en-US" altLang="en-US" dirty="0">
                <a:ea typeface="ＭＳ Ｐゴシック" panose="020B0600070205080204" pitchFamily="34" charset="-128"/>
              </a:rPr>
              <a:t>Even Hash table is a high level data type defined in an ISA</a:t>
            </a:r>
          </a:p>
          <a:p>
            <a:r>
              <a:rPr lang="en-US" altLang="en-US" dirty="0">
                <a:ea typeface="ＭＳ Ｐゴシック" panose="020B0600070205080204" pitchFamily="34" charset="-128"/>
              </a:rPr>
              <a:t>Advantages and disadvantages of high level data types</a:t>
            </a:r>
          </a:p>
          <a:p>
            <a:pPr lvl="1"/>
            <a:r>
              <a:rPr lang="en-US" altLang="en-US" dirty="0">
                <a:ea typeface="ＭＳ Ｐゴシック" panose="020B0600070205080204" pitchFamily="34" charset="-128"/>
              </a:rPr>
              <a:t>Too many high level data types make ISA/</a:t>
            </a:r>
            <a:r>
              <a:rPr lang="en-US" altLang="en-US" dirty="0" err="1">
                <a:ea typeface="ＭＳ Ｐゴシック" panose="020B0600070205080204" pitchFamily="34" charset="-128"/>
              </a:rPr>
              <a:t>Microarch</a:t>
            </a:r>
            <a:r>
              <a:rPr lang="en-US" altLang="en-US" dirty="0">
                <a:ea typeface="ＭＳ Ｐゴシック" panose="020B0600070205080204" pitchFamily="34" charset="-128"/>
              </a:rPr>
              <a:t> complex</a:t>
            </a:r>
          </a:p>
        </p:txBody>
      </p:sp>
    </p:spTree>
    <p:extLst>
      <p:ext uri="{BB962C8B-B14F-4D97-AF65-F5344CB8AC3E}">
        <p14:creationId xmlns:p14="http://schemas.microsoft.com/office/powerpoint/2010/main" val="461822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7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77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7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7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E58C-B762-9D46-93DA-C83EC62FB052}"/>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C34D86B5-075F-EC4F-BC92-240FFA0D2B95}"/>
              </a:ext>
            </a:extLst>
          </p:cNvPr>
          <p:cNvSpPr>
            <a:spLocks noGrp="1"/>
          </p:cNvSpPr>
          <p:nvPr>
            <p:ph idx="1"/>
          </p:nvPr>
        </p:nvSpPr>
        <p:spPr/>
        <p:txBody>
          <a:bodyPr/>
          <a:lstStyle/>
          <a:p>
            <a:pPr marL="0" indent="0">
              <a:buNone/>
            </a:pPr>
            <a:endParaRPr lang="en-US" altLang="en-US" dirty="0">
              <a:ea typeface="ＭＳ Ｐゴシック" panose="020B0600070205080204" pitchFamily="34" charset="-128"/>
            </a:endParaRPr>
          </a:p>
          <a:p>
            <a:r>
              <a:rPr lang="en-US" altLang="en-US" dirty="0">
                <a:ea typeface="ＭＳ Ｐゴシック" panose="020B0600070205080204" pitchFamily="34" charset="-128"/>
              </a:rPr>
              <a:t>An ISA supports one or several data types</a:t>
            </a:r>
          </a:p>
          <a:p>
            <a:pPr marL="0" indent="0">
              <a:buNone/>
            </a:pPr>
            <a:endParaRPr lang="en-US" altLang="en-US" dirty="0">
              <a:solidFill>
                <a:srgbClr val="00B050"/>
              </a:solidFill>
              <a:ea typeface="ＭＳ Ｐゴシック" panose="020B0600070205080204" pitchFamily="34" charset="-128"/>
            </a:endParaRPr>
          </a:p>
          <a:p>
            <a:r>
              <a:rPr lang="en-US" altLang="en-US" dirty="0">
                <a:ea typeface="ＭＳ Ｐゴシック" panose="020B0600070205080204" pitchFamily="34" charset="-128"/>
              </a:rPr>
              <a:t>LC-3 only supports </a:t>
            </a:r>
            <a:r>
              <a:rPr lang="en-US" altLang="en-US" dirty="0">
                <a:solidFill>
                  <a:srgbClr val="0070C0"/>
                </a:solidFill>
                <a:ea typeface="ＭＳ Ｐゴシック" panose="020B0600070205080204" pitchFamily="34" charset="-128"/>
              </a:rPr>
              <a:t>2’s complement integers</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MIPS supports</a:t>
            </a:r>
          </a:p>
          <a:p>
            <a:pPr lvl="1"/>
            <a:r>
              <a:rPr lang="en-US" altLang="en-US" dirty="0">
                <a:solidFill>
                  <a:srgbClr val="0070C0"/>
                </a:solidFill>
                <a:ea typeface="ＭＳ Ｐゴシック" panose="020B0600070205080204" pitchFamily="34" charset="-128"/>
              </a:rPr>
              <a:t>2’s complement integers</a:t>
            </a:r>
          </a:p>
          <a:p>
            <a:pPr lvl="1"/>
            <a:r>
              <a:rPr lang="en-US" altLang="en-US" dirty="0">
                <a:solidFill>
                  <a:srgbClr val="0070C0"/>
                </a:solidFill>
                <a:ea typeface="ＭＳ Ｐゴシック" panose="020B0600070205080204" pitchFamily="34" charset="-128"/>
              </a:rPr>
              <a:t>Unsigned integers</a:t>
            </a:r>
          </a:p>
          <a:p>
            <a:pPr lvl="1"/>
            <a:r>
              <a:rPr lang="en-US" altLang="en-US" dirty="0">
                <a:solidFill>
                  <a:srgbClr val="0070C0"/>
                </a:solidFill>
                <a:ea typeface="ＭＳ Ｐゴシック" panose="020B0600070205080204" pitchFamily="34" charset="-128"/>
              </a:rPr>
              <a:t>Floating point</a:t>
            </a:r>
          </a:p>
          <a:p>
            <a:r>
              <a:rPr lang="en-US" altLang="en-US" dirty="0">
                <a:solidFill>
                  <a:srgbClr val="FF0000"/>
                </a:solidFill>
                <a:ea typeface="ＭＳ Ｐゴシック" panose="020B0600070205080204" pitchFamily="34" charset="-128"/>
              </a:rPr>
              <a:t>Tradeoffs</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What data types should be supported and what should not be?</a:t>
            </a:r>
          </a:p>
          <a:p>
            <a:endParaRPr lang="en-US" dirty="0"/>
          </a:p>
        </p:txBody>
      </p:sp>
    </p:spTree>
    <p:extLst>
      <p:ext uri="{BB962C8B-B14F-4D97-AF65-F5344CB8AC3E}">
        <p14:creationId xmlns:p14="http://schemas.microsoft.com/office/powerpoint/2010/main" val="90591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DD11F3-19D0-D144-97AC-0B38F0946A28}"/>
              </a:ext>
            </a:extLst>
          </p:cNvPr>
          <p:cNvSpPr>
            <a:spLocks noGrp="1"/>
          </p:cNvSpPr>
          <p:nvPr>
            <p:ph type="title"/>
          </p:nvPr>
        </p:nvSpPr>
        <p:spPr/>
        <p:txBody>
          <a:bodyPr/>
          <a:lstStyle/>
          <a:p>
            <a:r>
              <a:rPr lang="en-US" dirty="0"/>
              <a:t>In this class, we will study</a:t>
            </a:r>
          </a:p>
        </p:txBody>
      </p:sp>
      <p:sp>
        <p:nvSpPr>
          <p:cNvPr id="5" name="Content Placeholder 4">
            <a:extLst>
              <a:ext uri="{FF2B5EF4-FFF2-40B4-BE49-F238E27FC236}">
                <a16:creationId xmlns:a16="http://schemas.microsoft.com/office/drawing/2014/main" id="{C095C8CE-9EC9-3941-B968-2946457C9F73}"/>
              </a:ext>
            </a:extLst>
          </p:cNvPr>
          <p:cNvSpPr>
            <a:spLocks noGrp="1"/>
          </p:cNvSpPr>
          <p:nvPr>
            <p:ph idx="1"/>
          </p:nvPr>
        </p:nvSpPr>
        <p:spPr/>
        <p:txBody>
          <a:bodyPr/>
          <a:lstStyle/>
          <a:p>
            <a:r>
              <a:rPr lang="en-US" dirty="0"/>
              <a:t>Instruction Set Architecture (ISA) - Basics</a:t>
            </a:r>
          </a:p>
          <a:p>
            <a:r>
              <a:rPr lang="en-US" dirty="0"/>
              <a:t>ISA vs Microarchitecture</a:t>
            </a:r>
          </a:p>
          <a:p>
            <a:r>
              <a:rPr lang="en-US" dirty="0"/>
              <a:t>ISA – Specification</a:t>
            </a:r>
          </a:p>
          <a:p>
            <a:r>
              <a:rPr lang="en-US" dirty="0"/>
              <a:t>Microarchitecture </a:t>
            </a:r>
          </a:p>
          <a:p>
            <a:r>
              <a:rPr lang="en-US" dirty="0"/>
              <a:t>Trivia</a:t>
            </a:r>
          </a:p>
          <a:p>
            <a:endParaRPr lang="en-US" dirty="0"/>
          </a:p>
        </p:txBody>
      </p:sp>
    </p:spTree>
    <p:extLst>
      <p:ext uri="{BB962C8B-B14F-4D97-AF65-F5344CB8AC3E}">
        <p14:creationId xmlns:p14="http://schemas.microsoft.com/office/powerpoint/2010/main" val="3234614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21" name="Rectangle 5"/>
          <p:cNvSpPr>
            <a:spLocks noGrp="1" noChangeArrowheads="1"/>
          </p:cNvSpPr>
          <p:nvPr>
            <p:ph idx="1"/>
            <p:custDataLst>
              <p:tags r:id="rId1"/>
            </p:custDataLst>
          </p:nvPr>
        </p:nvSpPr>
        <p:spPr>
          <a:xfrm>
            <a:off x="396875" y="908720"/>
            <a:ext cx="7896225" cy="5472608"/>
          </a:xfrm>
        </p:spPr>
        <p:txBody>
          <a:bodyPr/>
          <a:lstStyle/>
          <a:p>
            <a:pPr marL="0" indent="0">
              <a:buNone/>
            </a:pPr>
            <a:r>
              <a:rPr lang="en-US" altLang="en-US" dirty="0">
                <a:ea typeface="ＭＳ Ｐゴシック" charset="-128"/>
              </a:rPr>
              <a:t>An addressing mode is a mechanism for </a:t>
            </a:r>
            <a:r>
              <a:rPr lang="en-US" altLang="en-US" dirty="0">
                <a:solidFill>
                  <a:srgbClr val="00B050"/>
                </a:solidFill>
                <a:ea typeface="ＭＳ Ｐゴシック" charset="-128"/>
              </a:rPr>
              <a:t>specifying where an operand is located</a:t>
            </a:r>
            <a:endParaRPr lang="en-US" dirty="0">
              <a:solidFill>
                <a:srgbClr val="C00000"/>
              </a:solidFill>
            </a:endParaRPr>
          </a:p>
          <a:p>
            <a:pPr marL="0" indent="0">
              <a:buNone/>
            </a:pPr>
            <a:r>
              <a:rPr lang="en-US" dirty="0">
                <a:solidFill>
                  <a:srgbClr val="C00000"/>
                </a:solidFill>
              </a:rPr>
              <a:t>RISC-V Addressing Modes</a:t>
            </a:r>
          </a:p>
          <a:p>
            <a:pPr lvl="1"/>
            <a:r>
              <a:rPr lang="en-US" dirty="0"/>
              <a:t>Register Only (all operands are in registers)</a:t>
            </a:r>
          </a:p>
          <a:p>
            <a:pPr lvl="1"/>
            <a:r>
              <a:rPr lang="en-US" dirty="0"/>
              <a:t>Immediate or literal (constant)</a:t>
            </a:r>
          </a:p>
          <a:p>
            <a:pPr lvl="1"/>
            <a:r>
              <a:rPr lang="en-US" dirty="0"/>
              <a:t>Base Addressing</a:t>
            </a:r>
          </a:p>
          <a:p>
            <a:pPr lvl="1"/>
            <a:r>
              <a:rPr lang="en-US" dirty="0"/>
              <a:t>PC-Relative</a:t>
            </a:r>
          </a:p>
          <a:p>
            <a:pPr lvl="1"/>
            <a:r>
              <a:rPr lang="en-US" dirty="0"/>
              <a:t>Pseudo Direct (for  J and </a:t>
            </a:r>
            <a:r>
              <a:rPr lang="en-US" dirty="0" err="1"/>
              <a:t>jal</a:t>
            </a:r>
            <a:r>
              <a:rPr lang="en-US" dirty="0"/>
              <a:t>)</a:t>
            </a:r>
          </a:p>
          <a:p>
            <a:pPr marL="0" indent="0">
              <a:buNone/>
            </a:pPr>
            <a:r>
              <a:rPr lang="en-US" dirty="0">
                <a:solidFill>
                  <a:srgbClr val="C00000"/>
                </a:solidFill>
              </a:rPr>
              <a:t>Other addressing Modes (Not in RISC-V)</a:t>
            </a:r>
          </a:p>
          <a:p>
            <a:pPr lvl="1"/>
            <a:r>
              <a:rPr lang="en-US" dirty="0"/>
              <a:t>Direct</a:t>
            </a:r>
          </a:p>
          <a:p>
            <a:pPr lvl="1"/>
            <a:r>
              <a:rPr lang="en-US" dirty="0"/>
              <a:t>Indirect</a:t>
            </a:r>
          </a:p>
          <a:p>
            <a:pPr lvl="1"/>
            <a:r>
              <a:rPr lang="en-US" dirty="0"/>
              <a:t>Index</a:t>
            </a:r>
          </a:p>
          <a:p>
            <a:pPr lvl="1"/>
            <a:r>
              <a:rPr lang="en-US" dirty="0"/>
              <a:t>Register Indirect</a:t>
            </a:r>
          </a:p>
        </p:txBody>
      </p:sp>
      <p:sp>
        <p:nvSpPr>
          <p:cNvPr id="108441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a:p>
            <a:pPr marL="342900" indent="-342900">
              <a:spcBef>
                <a:spcPct val="20000"/>
              </a:spcBef>
            </a:pPr>
            <a:endParaRPr lang="en-US" sz="3200">
              <a:latin typeface="Times New Roman" pitchFamily="18" charset="0"/>
              <a:cs typeface="Arial" charset="0"/>
            </a:endParaRPr>
          </a:p>
        </p:txBody>
      </p:sp>
      <p:sp>
        <p:nvSpPr>
          <p:cNvPr id="1084420" name="Rectangle 4"/>
          <p:cNvSpPr>
            <a:spLocks noChangeArrowheads="1"/>
          </p:cNvSpPr>
          <p:nvPr>
            <p:custDataLst>
              <p:tags r:id="rId3"/>
            </p:custDataLst>
          </p:nvPr>
        </p:nvSpPr>
        <p:spPr bwMode="auto">
          <a:xfrm>
            <a:off x="0" y="1414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8" name="TextBox 7"/>
          <p:cNvSpPr txBox="1"/>
          <p:nvPr/>
        </p:nvSpPr>
        <p:spPr>
          <a:xfrm>
            <a:off x="390757" y="88557"/>
            <a:ext cx="7565619" cy="6463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eaLnBrk="1" hangingPunct="1">
              <a:defRPr sz="3600">
                <a:latin typeface="Calibri" pitchFamily="34" charset="0"/>
                <a:ea typeface="ＭＳ Ｐゴシック" panose="020B0600070205080204" pitchFamily="34" charset="-128"/>
                <a:cs typeface="+mj-cs"/>
              </a:defRPr>
            </a:lvl1pPr>
            <a:lvl2pPr marL="119063" indent="-119063" eaLnBrk="1" hangingPunct="1">
              <a:defRPr sz="3600"/>
            </a:lvl2pPr>
            <a:lvl3pPr marL="119063" indent="-119063" eaLnBrk="1" hangingPunct="1">
              <a:defRPr sz="3600"/>
            </a:lvl3pPr>
            <a:lvl4pPr marL="119063" indent="-119063" eaLnBrk="1" hangingPunct="1">
              <a:defRPr sz="3600"/>
            </a:lvl4pPr>
            <a:lvl5pPr marL="119063" indent="-119063" eaLnBrk="1" hangingPunct="1">
              <a:defRPr sz="3600"/>
            </a:lvl5pPr>
            <a:lvl6pPr marL="576263" fontAlgn="base">
              <a:spcBef>
                <a:spcPct val="0"/>
              </a:spcBef>
              <a:spcAft>
                <a:spcPct val="0"/>
              </a:spcAft>
              <a:defRPr sz="3600"/>
            </a:lvl6pPr>
            <a:lvl7pPr marL="1033463" fontAlgn="base">
              <a:spcBef>
                <a:spcPct val="0"/>
              </a:spcBef>
              <a:spcAft>
                <a:spcPct val="0"/>
              </a:spcAft>
              <a:defRPr sz="3600"/>
            </a:lvl7pPr>
            <a:lvl8pPr marL="1490663" fontAlgn="base">
              <a:spcBef>
                <a:spcPct val="0"/>
              </a:spcBef>
              <a:spcAft>
                <a:spcPct val="0"/>
              </a:spcAft>
              <a:defRPr sz="3600"/>
            </a:lvl8pPr>
            <a:lvl9pPr marL="1947863" fontAlgn="base">
              <a:spcBef>
                <a:spcPct val="0"/>
              </a:spcBef>
              <a:spcAft>
                <a:spcPct val="0"/>
              </a:spcAft>
              <a:defRPr sz="3600"/>
            </a:lvl9pPr>
          </a:lstStyle>
          <a:p>
            <a:r>
              <a:rPr lang="en-US" altLang="en-US" dirty="0"/>
              <a:t>Addressing Modes</a:t>
            </a:r>
            <a:endParaRPr lang="en-US" dirty="0"/>
          </a:p>
        </p:txBody>
      </p:sp>
    </p:spTree>
    <p:extLst>
      <p:ext uri="{BB962C8B-B14F-4D97-AF65-F5344CB8AC3E}">
        <p14:creationId xmlns:p14="http://schemas.microsoft.com/office/powerpoint/2010/main" val="16994106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6C2B3452-C993-1548-A70C-46E7351EB31F}"/>
              </a:ext>
            </a:extLst>
          </p:cNvPr>
          <p:cNvSpPr>
            <a:spLocks noGrp="1"/>
          </p:cNvSpPr>
          <p:nvPr>
            <p:ph type="title"/>
          </p:nvPr>
        </p:nvSpPr>
        <p:spPr/>
        <p:txBody>
          <a:bodyPr/>
          <a:lstStyle/>
          <a:p>
            <a:r>
              <a:rPr lang="en-US" altLang="en-US" dirty="0">
                <a:ea typeface="ＭＳ Ｐゴシック" panose="020B0600070205080204" pitchFamily="34" charset="-128"/>
              </a:rPr>
              <a:t>Number of operands</a:t>
            </a:r>
          </a:p>
        </p:txBody>
      </p:sp>
      <p:sp>
        <p:nvSpPr>
          <p:cNvPr id="3" name="Content Placeholder 2">
            <a:extLst>
              <a:ext uri="{FF2B5EF4-FFF2-40B4-BE49-F238E27FC236}">
                <a16:creationId xmlns:a16="http://schemas.microsoft.com/office/drawing/2014/main" id="{FF7470BB-9AC7-EC48-9B75-36E9CDB3B575}"/>
              </a:ext>
            </a:extLst>
          </p:cNvPr>
          <p:cNvSpPr>
            <a:spLocks noGrp="1"/>
          </p:cNvSpPr>
          <p:nvPr>
            <p:ph idx="1"/>
          </p:nvPr>
        </p:nvSpPr>
        <p:spPr>
          <a:xfrm>
            <a:off x="388761" y="982269"/>
            <a:ext cx="7896225" cy="5184576"/>
          </a:xfrm>
        </p:spPr>
        <p:txBody>
          <a:bodyPr/>
          <a:lstStyle/>
          <a:p>
            <a:pPr lvl="1">
              <a:buFont typeface="Wingdings" pitchFamily="2" charset="2"/>
              <a:buNone/>
            </a:pPr>
            <a:endParaRPr lang="en-US" altLang="en-US" sz="1400" dirty="0">
              <a:ea typeface="ＭＳ Ｐゴシック" panose="020B0600070205080204" pitchFamily="34" charset="-128"/>
            </a:endParaRPr>
          </a:p>
          <a:p>
            <a:r>
              <a:rPr lang="en-US" altLang="en-US" dirty="0">
                <a:solidFill>
                  <a:srgbClr val="0070C0"/>
                </a:solidFill>
                <a:ea typeface="ＭＳ Ｐゴシック" panose="020B0600070205080204" pitchFamily="34" charset="-128"/>
              </a:rPr>
              <a:t>Number of operands </a:t>
            </a:r>
          </a:p>
          <a:p>
            <a:pPr lvl="1"/>
            <a:r>
              <a:rPr lang="en-US" altLang="en-US" dirty="0">
                <a:ea typeface="ＭＳ Ｐゴシック" panose="020B0600070205080204" pitchFamily="34" charset="-128"/>
              </a:rPr>
              <a:t>0, 1, 2, 3 address machines</a:t>
            </a:r>
          </a:p>
          <a:p>
            <a:pPr lvl="2"/>
            <a:r>
              <a:rPr lang="en-US" altLang="en-US" sz="1800" dirty="0">
                <a:ea typeface="ＭＳ Ｐゴシック" panose="020B0600070205080204" pitchFamily="34" charset="-128"/>
              </a:rPr>
              <a:t>0-address: stack machine (push A, pop A, op)</a:t>
            </a:r>
          </a:p>
          <a:p>
            <a:pPr lvl="2"/>
            <a:r>
              <a:rPr lang="en-US" altLang="en-US" sz="1800" dirty="0">
                <a:ea typeface="ＭＳ Ｐゴシック" panose="020B0600070205080204" pitchFamily="34" charset="-128"/>
              </a:rPr>
              <a:t>1-address: accumulator machine (</a:t>
            </a:r>
            <a:r>
              <a:rPr lang="en-US" altLang="en-US" sz="1800" dirty="0" err="1">
                <a:ea typeface="ＭＳ Ｐゴシック" panose="020B0600070205080204" pitchFamily="34" charset="-128"/>
              </a:rPr>
              <a:t>ld</a:t>
            </a:r>
            <a:r>
              <a:rPr lang="en-US" altLang="en-US" sz="1800" dirty="0">
                <a:ea typeface="ＭＳ Ｐゴシック" panose="020B0600070205080204" pitchFamily="34" charset="-128"/>
              </a:rPr>
              <a:t> A, </a:t>
            </a:r>
            <a:r>
              <a:rPr lang="en-US" altLang="en-US" sz="1800" dirty="0" err="1">
                <a:ea typeface="ＭＳ Ｐゴシック" panose="020B0600070205080204" pitchFamily="34" charset="-128"/>
              </a:rPr>
              <a:t>st</a:t>
            </a:r>
            <a:r>
              <a:rPr lang="en-US" altLang="en-US" sz="1800" dirty="0">
                <a:ea typeface="ＭＳ Ｐゴシック" panose="020B0600070205080204" pitchFamily="34" charset="-128"/>
              </a:rPr>
              <a:t> A, op A)</a:t>
            </a:r>
          </a:p>
          <a:p>
            <a:pPr lvl="2"/>
            <a:r>
              <a:rPr lang="en-US" altLang="en-US" sz="1800" dirty="0">
                <a:ea typeface="ＭＳ Ｐゴシック" panose="020B0600070205080204" pitchFamily="34" charset="-128"/>
              </a:rPr>
              <a:t>2-address: 2-operand machine (one is both source and </a:t>
            </a:r>
            <a:r>
              <a:rPr lang="en-US" altLang="en-US" sz="1800" dirty="0" err="1">
                <a:ea typeface="ＭＳ Ｐゴシック" panose="020B0600070205080204" pitchFamily="34" charset="-128"/>
              </a:rPr>
              <a:t>dest</a:t>
            </a:r>
            <a:r>
              <a:rPr lang="en-US" altLang="en-US" sz="1800" dirty="0">
                <a:ea typeface="ＭＳ Ｐゴシック" panose="020B0600070205080204" pitchFamily="34" charset="-128"/>
              </a:rPr>
              <a:t>)</a:t>
            </a:r>
          </a:p>
          <a:p>
            <a:pPr lvl="2"/>
            <a:r>
              <a:rPr lang="en-US" altLang="en-US" sz="1800" dirty="0">
                <a:ea typeface="ＭＳ Ｐゴシック" panose="020B0600070205080204" pitchFamily="34" charset="-128"/>
              </a:rPr>
              <a:t>3-address: 3-operand machine (source and </a:t>
            </a:r>
            <a:r>
              <a:rPr lang="en-US" altLang="en-US" sz="1800" dirty="0" err="1">
                <a:ea typeface="ＭＳ Ｐゴシック" panose="020B0600070205080204" pitchFamily="34" charset="-128"/>
              </a:rPr>
              <a:t>dest</a:t>
            </a:r>
            <a:r>
              <a:rPr lang="en-US" altLang="en-US" sz="1800" dirty="0">
                <a:ea typeface="ＭＳ Ｐゴシック" panose="020B0600070205080204" pitchFamily="34" charset="-128"/>
              </a:rPr>
              <a:t> are separ</a:t>
            </a:r>
            <a:r>
              <a:rPr lang="en-US" altLang="en-US" dirty="0">
                <a:ea typeface="ＭＳ Ｐゴシック" panose="020B0600070205080204" pitchFamily="34" charset="-128"/>
              </a:rPr>
              <a:t>ate)</a:t>
            </a:r>
          </a:p>
          <a:p>
            <a:pPr lvl="1"/>
            <a:r>
              <a:rPr lang="en-US" altLang="en-US" dirty="0">
                <a:ea typeface="ＭＳ Ｐゴシック" panose="020B0600070205080204" pitchFamily="34" charset="-128"/>
              </a:rPr>
              <a:t>Tradeoffs</a:t>
            </a:r>
          </a:p>
          <a:p>
            <a:pPr lvl="2"/>
            <a:r>
              <a:rPr lang="en-US" altLang="en-US" sz="1800" dirty="0">
                <a:ea typeface="ＭＳ Ｐゴシック" panose="020B0600070205080204" pitchFamily="34" charset="-128"/>
              </a:rPr>
              <a:t>Larger operate instructions – code size</a:t>
            </a:r>
          </a:p>
          <a:p>
            <a:pPr lvl="2"/>
            <a:r>
              <a:rPr lang="en-US" altLang="en-US" sz="1800" dirty="0">
                <a:ea typeface="ＭＳ Ｐゴシック" panose="020B0600070205080204" pitchFamily="34" charset="-128"/>
              </a:rPr>
              <a:t>Commonly executed instructions</a:t>
            </a:r>
          </a:p>
          <a:p>
            <a:endParaRPr lang="en-US" altLang="en-US" sz="2200" dirty="0">
              <a:ea typeface="ＭＳ Ｐゴシック" panose="020B0600070205080204" pitchFamily="34" charset="-128"/>
            </a:endParaRPr>
          </a:p>
          <a:p>
            <a:r>
              <a:rPr lang="en-US" altLang="en-US" sz="2200" dirty="0">
                <a:ea typeface="ＭＳ Ｐゴシック" panose="020B0600070205080204" pitchFamily="34" charset="-128"/>
              </a:rPr>
              <a:t>Number of operands may vary in a processor</a:t>
            </a:r>
          </a:p>
          <a:p>
            <a:pPr lvl="1"/>
            <a:r>
              <a:rPr lang="en-US" altLang="en-US" sz="1800" dirty="0">
                <a:ea typeface="ＭＳ Ｐゴシック" panose="020B0600070205080204" pitchFamily="34" charset="-128"/>
              </a:rPr>
              <a:t>Intel x86 instruction can have 0 to 3 operands</a:t>
            </a:r>
          </a:p>
          <a:p>
            <a:pPr marL="914400" lvl="2" indent="0">
              <a:buNone/>
            </a:pPr>
            <a:r>
              <a:rPr lang="en-US" altLang="en-US" sz="1800" dirty="0">
                <a:ea typeface="ＭＳ Ｐゴシック" panose="020B0600070205080204" pitchFamily="34" charset="-128"/>
              </a:rPr>
              <a:t>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0074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518-D558-F746-8A85-356574ABD6BE}"/>
              </a:ext>
            </a:extLst>
          </p:cNvPr>
          <p:cNvSpPr>
            <a:spLocks noGrp="1"/>
          </p:cNvSpPr>
          <p:nvPr>
            <p:ph type="ctrTitle"/>
          </p:nvPr>
        </p:nvSpPr>
        <p:spPr>
          <a:xfrm>
            <a:off x="323528" y="2564904"/>
            <a:ext cx="7772400" cy="1470025"/>
          </a:xfrm>
        </p:spPr>
        <p:txBody>
          <a:bodyPr/>
          <a:lstStyle/>
          <a:p>
            <a:br>
              <a:rPr lang="en-US" dirty="0">
                <a:solidFill>
                  <a:srgbClr val="0070C0"/>
                </a:solidFill>
              </a:rPr>
            </a:br>
            <a:r>
              <a:rPr lang="en-US" dirty="0">
                <a:solidFill>
                  <a:srgbClr val="0070C0"/>
                </a:solidFill>
              </a:rPr>
              <a:t>Microarchitecture</a:t>
            </a:r>
          </a:p>
        </p:txBody>
      </p:sp>
    </p:spTree>
    <p:extLst>
      <p:ext uri="{BB962C8B-B14F-4D97-AF65-F5344CB8AC3E}">
        <p14:creationId xmlns:p14="http://schemas.microsoft.com/office/powerpoint/2010/main" val="1494018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2A10540F-FB4C-7C4A-A89D-46680EE1725A}"/>
              </a:ext>
            </a:extLst>
          </p:cNvPr>
          <p:cNvSpPr>
            <a:spLocks noGrp="1"/>
          </p:cNvSpPr>
          <p:nvPr>
            <p:ph type="title"/>
          </p:nvPr>
        </p:nvSpPr>
        <p:spPr/>
        <p:txBody>
          <a:bodyPr/>
          <a:lstStyle/>
          <a:p>
            <a:r>
              <a:rPr lang="en-US" altLang="en-US" dirty="0">
                <a:ea typeface="ＭＳ Ｐゴシック" panose="020B0600070205080204" pitchFamily="34" charset="-128"/>
              </a:rPr>
              <a:t>Microarchitecture</a:t>
            </a:r>
          </a:p>
        </p:txBody>
      </p:sp>
      <p:sp>
        <p:nvSpPr>
          <p:cNvPr id="63490" name="Content Placeholder 2">
            <a:extLst>
              <a:ext uri="{FF2B5EF4-FFF2-40B4-BE49-F238E27FC236}">
                <a16:creationId xmlns:a16="http://schemas.microsoft.com/office/drawing/2014/main" id="{E30F43A5-0CE0-AB40-90C1-4ECF0AD4CB01}"/>
              </a:ext>
            </a:extLst>
          </p:cNvPr>
          <p:cNvSpPr>
            <a:spLocks noGrp="1"/>
          </p:cNvSpPr>
          <p:nvPr>
            <p:ph idx="1"/>
          </p:nvPr>
        </p:nvSpPr>
        <p:spPr>
          <a:xfrm>
            <a:off x="457200" y="1124744"/>
            <a:ext cx="8003232" cy="5194300"/>
          </a:xfrm>
        </p:spPr>
        <p:txBody>
          <a:bodyPr>
            <a:normAutofit/>
          </a:bodyPr>
          <a:lstStyle/>
          <a:p>
            <a:r>
              <a:rPr lang="en-US" altLang="en-US" dirty="0">
                <a:ea typeface="ＭＳ Ｐゴシック" panose="020B0600070205080204" pitchFamily="34" charset="-128"/>
              </a:rPr>
              <a:t>Implementation of the ISA </a:t>
            </a:r>
            <a:r>
              <a:rPr lang="en-US" altLang="en-US" dirty="0">
                <a:solidFill>
                  <a:schemeClr val="accent3"/>
                </a:solidFill>
                <a:ea typeface="ＭＳ Ｐゴシック" panose="020B0600070205080204" pitchFamily="34" charset="-128"/>
              </a:rPr>
              <a:t>design constraints and goals</a:t>
            </a:r>
          </a:p>
          <a:p>
            <a:r>
              <a:rPr lang="en-US" altLang="en-US" dirty="0">
                <a:ea typeface="ＭＳ Ｐゴシック" panose="020B0600070205080204" pitchFamily="34" charset="-128"/>
              </a:rPr>
              <a:t>Anything done in hardware without exposure to software</a:t>
            </a:r>
          </a:p>
          <a:p>
            <a:pPr lvl="1"/>
            <a:r>
              <a:rPr lang="en-US" altLang="en-US" dirty="0">
                <a:ea typeface="ＭＳ Ｐゴシック" panose="020B0600070205080204" pitchFamily="34" charset="-128"/>
              </a:rPr>
              <a:t>Pipelining</a:t>
            </a:r>
          </a:p>
          <a:p>
            <a:pPr lvl="1"/>
            <a:r>
              <a:rPr lang="en-US" altLang="en-US" dirty="0">
                <a:ea typeface="ＭＳ Ｐゴシック" panose="020B0600070205080204" pitchFamily="34" charset="-128"/>
              </a:rPr>
              <a:t>In-order versus out-of-order instruction execution</a:t>
            </a:r>
          </a:p>
          <a:p>
            <a:pPr lvl="1"/>
            <a:r>
              <a:rPr lang="en-US" altLang="en-US" dirty="0">
                <a:ea typeface="ＭＳ Ｐゴシック" panose="020B0600070205080204" pitchFamily="34" charset="-128"/>
              </a:rPr>
              <a:t>Memory access scheduling policy</a:t>
            </a:r>
          </a:p>
          <a:p>
            <a:pPr lvl="1"/>
            <a:r>
              <a:rPr lang="en-US" altLang="en-US" dirty="0">
                <a:ea typeface="ＭＳ Ｐゴシック" panose="020B0600070205080204" pitchFamily="34" charset="-128"/>
              </a:rPr>
              <a:t>Speculative execution</a:t>
            </a:r>
          </a:p>
          <a:p>
            <a:pPr lvl="1"/>
            <a:r>
              <a:rPr lang="en-US" altLang="en-US" dirty="0">
                <a:ea typeface="ＭＳ Ｐゴシック" panose="020B0600070205080204" pitchFamily="34" charset="-128"/>
              </a:rPr>
              <a:t>Superscalar processing </a:t>
            </a:r>
          </a:p>
          <a:p>
            <a:pPr lvl="1"/>
            <a:r>
              <a:rPr lang="en-US" altLang="en-US" dirty="0">
                <a:ea typeface="ＭＳ Ｐゴシック" panose="020B0600070205080204" pitchFamily="34" charset="-128"/>
              </a:rPr>
              <a:t>Clock gating</a:t>
            </a:r>
          </a:p>
          <a:p>
            <a:pPr lvl="1"/>
            <a:r>
              <a:rPr lang="en-US" altLang="en-US" dirty="0">
                <a:ea typeface="ＭＳ Ｐゴシック" panose="020B0600070205080204" pitchFamily="34" charset="-128"/>
              </a:rPr>
              <a:t>Caching:  Levels, size, associativity, replacement policy</a:t>
            </a:r>
          </a:p>
          <a:p>
            <a:pPr lvl="1"/>
            <a:r>
              <a:rPr lang="en-US" altLang="en-US" dirty="0">
                <a:ea typeface="ＭＳ Ｐゴシック" panose="020B0600070205080204" pitchFamily="34" charset="-128"/>
              </a:rPr>
              <a:t>Prefetching</a:t>
            </a:r>
          </a:p>
          <a:p>
            <a:pPr lvl="1"/>
            <a:r>
              <a:rPr lang="en-US" altLang="en-US" dirty="0">
                <a:ea typeface="ＭＳ Ｐゴシック" panose="020B0600070205080204" pitchFamily="34" charset="-128"/>
              </a:rPr>
              <a:t>Voltage/frequency scaling?</a:t>
            </a:r>
          </a:p>
          <a:p>
            <a:pPr lvl="2"/>
            <a:r>
              <a:rPr lang="en-US" altLang="en-US" dirty="0">
                <a:ea typeface="ＭＳ Ｐゴシック" panose="020B0600070205080204" pitchFamily="34" charset="-128"/>
              </a:rPr>
              <a:t>Is this feature exposed to programmers? If this is done automatically, then it is a part of Microarchitecture</a:t>
            </a:r>
          </a:p>
          <a:p>
            <a:pPr marL="457200" lvl="1" indent="0">
              <a:buNone/>
            </a:pP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5" name="TextBox 4">
            <a:extLst>
              <a:ext uri="{FF2B5EF4-FFF2-40B4-BE49-F238E27FC236}">
                <a16:creationId xmlns:a16="http://schemas.microsoft.com/office/drawing/2014/main" id="{6F09C081-FC6C-BE4B-8696-989BCFFA52E8}"/>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a:t>
            </a:r>
            <a:r>
              <a:rPr lang="en-US"/>
              <a:t>Prof Onur Mutlu’s</a:t>
            </a:r>
            <a:r>
              <a:rPr lang="en-US" dirty="0"/>
              <a:t> presentation</a:t>
            </a:r>
          </a:p>
        </p:txBody>
      </p:sp>
    </p:spTree>
    <p:extLst>
      <p:ext uri="{BB962C8B-B14F-4D97-AF65-F5344CB8AC3E}">
        <p14:creationId xmlns:p14="http://schemas.microsoft.com/office/powerpoint/2010/main" val="235291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1F686B01-3A92-9347-870B-723B8D62D050}"/>
              </a:ext>
            </a:extLst>
          </p:cNvPr>
          <p:cNvSpPr>
            <a:spLocks noGrp="1"/>
          </p:cNvSpPr>
          <p:nvPr>
            <p:ph type="title"/>
          </p:nvPr>
        </p:nvSpPr>
        <p:spPr/>
        <p:txBody>
          <a:bodyPr/>
          <a:lstStyle/>
          <a:p>
            <a:r>
              <a:rPr lang="en-US" altLang="en-US" sz="3200" dirty="0">
                <a:ea typeface="ＭＳ Ｐゴシック" panose="020B0600070205080204" pitchFamily="34" charset="-128"/>
              </a:rPr>
              <a:t>Quiz: Property of ISA  or Microarchitecture?</a:t>
            </a:r>
          </a:p>
        </p:txBody>
      </p:sp>
      <p:sp>
        <p:nvSpPr>
          <p:cNvPr id="3" name="Content Placeholder 2">
            <a:extLst>
              <a:ext uri="{FF2B5EF4-FFF2-40B4-BE49-F238E27FC236}">
                <a16:creationId xmlns:a16="http://schemas.microsoft.com/office/drawing/2014/main" id="{3AC9CA8B-B941-F34C-946B-33B327F58706}"/>
              </a:ext>
            </a:extLst>
          </p:cNvPr>
          <p:cNvSpPr>
            <a:spLocks noGrp="1"/>
          </p:cNvSpPr>
          <p:nvPr>
            <p:ph idx="1"/>
          </p:nvPr>
        </p:nvSpPr>
        <p:spPr>
          <a:xfrm>
            <a:off x="228600" y="1124744"/>
            <a:ext cx="8610600" cy="5066506"/>
          </a:xfrm>
        </p:spPr>
        <p:txBody>
          <a:bodyPr>
            <a:normAutofit fontScale="92500" lnSpcReduction="10000"/>
          </a:bodyPr>
          <a:lstStyle/>
          <a:p>
            <a:r>
              <a:rPr lang="en-US" altLang="en-US" dirty="0">
                <a:ea typeface="ＭＳ Ｐゴシック" panose="020B0600070205080204" pitchFamily="34" charset="-128"/>
              </a:rPr>
              <a:t>ADD instruction’s opcode</a:t>
            </a:r>
          </a:p>
          <a:p>
            <a:pPr lvl="1"/>
            <a:r>
              <a:rPr lang="en-US" altLang="en-US" dirty="0">
                <a:ea typeface="ＭＳ Ｐゴシック" panose="020B0600070205080204" pitchFamily="34" charset="-128"/>
              </a:rPr>
              <a:t>ISA</a:t>
            </a:r>
          </a:p>
          <a:p>
            <a:r>
              <a:rPr lang="en-US" altLang="en-US" dirty="0">
                <a:ea typeface="ＭＳ Ｐゴシック" panose="020B0600070205080204" pitchFamily="34" charset="-128"/>
              </a:rPr>
              <a:t>Number of general purpose registers</a:t>
            </a:r>
          </a:p>
          <a:p>
            <a:pPr lvl="1"/>
            <a:r>
              <a:rPr lang="en-US" altLang="en-US" dirty="0">
                <a:ea typeface="ＭＳ Ｐゴシック" panose="020B0600070205080204" pitchFamily="34" charset="-128"/>
              </a:rPr>
              <a:t>ISA</a:t>
            </a:r>
          </a:p>
          <a:p>
            <a:r>
              <a:rPr lang="en-US" altLang="en-US" dirty="0">
                <a:ea typeface="ＭＳ Ｐゴシック" panose="020B0600070205080204" pitchFamily="34" charset="-128"/>
              </a:rPr>
              <a:t>Number of ports to the register file</a:t>
            </a:r>
          </a:p>
          <a:p>
            <a:pPr lvl="1"/>
            <a:r>
              <a:rPr lang="en-US" altLang="en-US" dirty="0">
                <a:ea typeface="ＭＳ Ｐゴシック" panose="020B0600070205080204" pitchFamily="34" charset="-128"/>
              </a:rPr>
              <a:t>Microarchitecture</a:t>
            </a:r>
          </a:p>
          <a:p>
            <a:r>
              <a:rPr lang="en-US" altLang="en-US" dirty="0">
                <a:ea typeface="ＭＳ Ｐゴシック" panose="020B0600070205080204" pitchFamily="34" charset="-128"/>
              </a:rPr>
              <a:t>Number of cycles to execute the MUL instruction</a:t>
            </a:r>
          </a:p>
          <a:p>
            <a:pPr lvl="1"/>
            <a:r>
              <a:rPr lang="en-US" altLang="en-US" dirty="0">
                <a:ea typeface="ＭＳ Ｐゴシック" panose="020B0600070205080204" pitchFamily="34" charset="-128"/>
              </a:rPr>
              <a:t>Microarchitecture</a:t>
            </a:r>
          </a:p>
          <a:p>
            <a:r>
              <a:rPr lang="en-US" altLang="en-US" dirty="0">
                <a:ea typeface="ＭＳ Ｐゴシック" panose="020B0600070205080204" pitchFamily="34" charset="-128"/>
              </a:rPr>
              <a:t>Whether or not the machine employs pipelined instruction execution</a:t>
            </a:r>
          </a:p>
          <a:p>
            <a:pPr lvl="1"/>
            <a:r>
              <a:rPr lang="en-US" altLang="en-US" dirty="0">
                <a:ea typeface="ＭＳ Ｐゴシック" panose="020B0600070205080204" pitchFamily="34" charset="-128"/>
              </a:rPr>
              <a:t>Microarchitecture</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Remember</a:t>
            </a:r>
          </a:p>
          <a:p>
            <a:pPr lvl="1"/>
            <a:r>
              <a:rPr lang="en-US" altLang="en-US" dirty="0">
                <a:solidFill>
                  <a:srgbClr val="C00000"/>
                </a:solidFill>
                <a:ea typeface="ＭＳ Ｐゴシック" panose="020B0600070205080204" pitchFamily="34" charset="-128"/>
              </a:rPr>
              <a:t>Microarchitecture:</a:t>
            </a:r>
            <a:r>
              <a:rPr lang="en-US" altLang="en-US" dirty="0">
                <a:ea typeface="ＭＳ Ｐゴシック" panose="020B0600070205080204" pitchFamily="34" charset="-128"/>
              </a:rPr>
              <a:t> </a:t>
            </a:r>
            <a:r>
              <a:rPr lang="en-US" altLang="en-US" dirty="0">
                <a:solidFill>
                  <a:srgbClr val="0070C0"/>
                </a:solidFill>
                <a:ea typeface="ＭＳ Ｐゴシック" panose="020B0600070205080204" pitchFamily="34" charset="-128"/>
              </a:rPr>
              <a:t>Implementation of the ISA under specific design constraints and goals</a:t>
            </a:r>
          </a:p>
          <a:p>
            <a:pPr marL="0" indent="0">
              <a:buNone/>
            </a:pP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4" name="TextBox 3">
            <a:extLst>
              <a:ext uri="{FF2B5EF4-FFF2-40B4-BE49-F238E27FC236}">
                <a16:creationId xmlns:a16="http://schemas.microsoft.com/office/drawing/2014/main" id="{3A74EBCF-D092-9A4E-BAE3-B73C094032F8}"/>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Prof </a:t>
            </a:r>
            <a:r>
              <a:rPr lang="en-US" dirty="0" err="1"/>
              <a:t>Onur</a:t>
            </a:r>
            <a:r>
              <a:rPr lang="en-US" dirty="0"/>
              <a:t> </a:t>
            </a:r>
            <a:r>
              <a:rPr lang="en-US" dirty="0" err="1"/>
              <a:t>Mutlu’s</a:t>
            </a:r>
            <a:r>
              <a:rPr lang="en-US" dirty="0"/>
              <a:t> presentation</a:t>
            </a:r>
          </a:p>
        </p:txBody>
      </p:sp>
    </p:spTree>
    <p:extLst>
      <p:ext uri="{BB962C8B-B14F-4D97-AF65-F5344CB8AC3E}">
        <p14:creationId xmlns:p14="http://schemas.microsoft.com/office/powerpoint/2010/main" val="26463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44CE215-7264-F04C-A6CD-C014D8BFFA45}"/>
              </a:ext>
            </a:extLst>
          </p:cNvPr>
          <p:cNvSpPr>
            <a:spLocks noGrp="1"/>
          </p:cNvSpPr>
          <p:nvPr>
            <p:ph type="title"/>
          </p:nvPr>
        </p:nvSpPr>
        <p:spPr>
          <a:xfrm>
            <a:off x="323528" y="239713"/>
            <a:ext cx="7592093" cy="762000"/>
          </a:xfrm>
        </p:spPr>
        <p:txBody>
          <a:bodyPr/>
          <a:lstStyle/>
          <a:p>
            <a:r>
              <a:rPr lang="en-US" altLang="en-US" dirty="0">
                <a:ea typeface="ＭＳ Ｐゴシック" panose="020B0600070205080204" pitchFamily="34" charset="-128"/>
              </a:rPr>
              <a:t>Factors to consider when designing ISA</a:t>
            </a:r>
          </a:p>
        </p:txBody>
      </p:sp>
      <p:sp>
        <p:nvSpPr>
          <p:cNvPr id="17410" name="Content Placeholder 2">
            <a:extLst>
              <a:ext uri="{FF2B5EF4-FFF2-40B4-BE49-F238E27FC236}">
                <a16:creationId xmlns:a16="http://schemas.microsoft.com/office/drawing/2014/main" id="{2C9B392D-5238-6A42-9693-80C4C7EAF1D0}"/>
              </a:ext>
            </a:extLst>
          </p:cNvPr>
          <p:cNvSpPr>
            <a:spLocks noGrp="1"/>
          </p:cNvSpPr>
          <p:nvPr>
            <p:ph idx="1"/>
          </p:nvPr>
        </p:nvSpPr>
        <p:spPr>
          <a:xfrm>
            <a:off x="354754" y="999331"/>
            <a:ext cx="5801421" cy="5194300"/>
          </a:xfrm>
        </p:spPr>
        <p:txBody>
          <a:bodyPr>
            <a:normAutofit/>
          </a:bodyPr>
          <a:lstStyle/>
          <a:p>
            <a:r>
              <a:rPr lang="en-US" altLang="en-US" dirty="0">
                <a:ea typeface="ＭＳ Ｐゴシック" panose="020B0600070205080204" pitchFamily="34" charset="-128"/>
                <a:sym typeface="Wingdings" pitchFamily="2" charset="2"/>
              </a:rPr>
              <a:t>Cost</a:t>
            </a:r>
          </a:p>
          <a:p>
            <a:r>
              <a:rPr lang="en-US" altLang="en-US" dirty="0">
                <a:ea typeface="ＭＳ Ｐゴシック" panose="020B0600070205080204" pitchFamily="34" charset="-128"/>
                <a:sym typeface="Wingdings" pitchFamily="2" charset="2"/>
              </a:rPr>
              <a:t>Performance</a:t>
            </a:r>
          </a:p>
          <a:p>
            <a:r>
              <a:rPr lang="en-US" altLang="en-US" dirty="0">
                <a:ea typeface="ＭＳ Ｐゴシック" panose="020B0600070205080204" pitchFamily="34" charset="-128"/>
                <a:sym typeface="Wingdings" pitchFamily="2" charset="2"/>
              </a:rPr>
              <a:t>Maximum power consumption</a:t>
            </a:r>
          </a:p>
          <a:p>
            <a:r>
              <a:rPr lang="en-US" altLang="en-US" dirty="0">
                <a:ea typeface="ＭＳ Ｐゴシック" panose="020B0600070205080204" pitchFamily="34" charset="-128"/>
                <a:sym typeface="Wingdings" pitchFamily="2" charset="2"/>
              </a:rPr>
              <a:t>Energy consumption (battery life)</a:t>
            </a:r>
          </a:p>
          <a:p>
            <a:r>
              <a:rPr lang="en-US" altLang="en-US" dirty="0">
                <a:ea typeface="ＭＳ Ｐゴシック" panose="020B0600070205080204" pitchFamily="34" charset="-128"/>
                <a:sym typeface="Wingdings" pitchFamily="2" charset="2"/>
              </a:rPr>
              <a:t>Availability</a:t>
            </a:r>
          </a:p>
          <a:p>
            <a:r>
              <a:rPr lang="en-US" altLang="en-US" dirty="0">
                <a:ea typeface="ＭＳ Ｐゴシック" panose="020B0600070205080204" pitchFamily="34" charset="-128"/>
                <a:sym typeface="Wingdings" pitchFamily="2" charset="2"/>
              </a:rPr>
              <a:t>Reliability and Correctness </a:t>
            </a:r>
          </a:p>
          <a:p>
            <a:r>
              <a:rPr lang="en-US" altLang="en-US" dirty="0">
                <a:ea typeface="ＭＳ Ｐゴシック" panose="020B0600070205080204" pitchFamily="34" charset="-128"/>
                <a:sym typeface="Wingdings" pitchFamily="2" charset="2"/>
              </a:rPr>
              <a:t>Time to Market</a:t>
            </a:r>
          </a:p>
          <a:p>
            <a:pPr lvl="1"/>
            <a:endParaRPr lang="en-US" altLang="en-US" dirty="0">
              <a:ea typeface="ＭＳ Ｐゴシック" panose="020B0600070205080204" pitchFamily="34" charset="-128"/>
              <a:sym typeface="Wingdings" pitchFamily="2" charset="2"/>
            </a:endParaRPr>
          </a:p>
          <a:p>
            <a:r>
              <a:rPr lang="en-US" altLang="en-US" dirty="0">
                <a:ea typeface="ＭＳ Ｐゴシック" panose="020B0600070205080204" pitchFamily="34" charset="-128"/>
                <a:sym typeface="Wingdings" pitchFamily="2" charset="2"/>
              </a:rPr>
              <a:t>Application space – drive design considerations</a:t>
            </a:r>
          </a:p>
          <a:p>
            <a:pPr lvl="1"/>
            <a:r>
              <a:rPr lang="en-US" altLang="ja-JP" dirty="0">
                <a:ea typeface="ＭＳ Ｐゴシック" panose="020B0600070205080204" pitchFamily="34" charset="-128"/>
                <a:sym typeface="Wingdings" pitchFamily="2" charset="2"/>
              </a:rPr>
              <a:t>General Purpose Computer </a:t>
            </a:r>
          </a:p>
          <a:p>
            <a:pPr lvl="1"/>
            <a:r>
              <a:rPr lang="en-US" altLang="ja-JP" dirty="0">
                <a:ea typeface="ＭＳ Ｐゴシック" panose="020B0600070205080204" pitchFamily="34" charset="-128"/>
                <a:sym typeface="Wingdings" pitchFamily="2" charset="2"/>
              </a:rPr>
              <a:t>Special Purpose computer</a:t>
            </a:r>
          </a:p>
          <a:p>
            <a:pPr marL="0" indent="0">
              <a:buNone/>
            </a:pPr>
            <a:endParaRPr lang="en-US" altLang="en-US" dirty="0">
              <a:ea typeface="ＭＳ Ｐゴシック" panose="020B0600070205080204" pitchFamily="34" charset="-128"/>
            </a:endParaRPr>
          </a:p>
        </p:txBody>
      </p:sp>
      <p:sp>
        <p:nvSpPr>
          <p:cNvPr id="17412" name="Text Box 4">
            <a:extLst>
              <a:ext uri="{FF2B5EF4-FFF2-40B4-BE49-F238E27FC236}">
                <a16:creationId xmlns:a16="http://schemas.microsoft.com/office/drawing/2014/main" id="{6B8FCE28-16B5-ED43-9B23-718EA92C1667}"/>
              </a:ext>
            </a:extLst>
          </p:cNvPr>
          <p:cNvSpPr txBox="1">
            <a:spLocks noChangeArrowheads="1"/>
          </p:cNvSpPr>
          <p:nvPr/>
        </p:nvSpPr>
        <p:spPr bwMode="auto">
          <a:xfrm>
            <a:off x="6765925" y="3408363"/>
            <a:ext cx="1946275" cy="376237"/>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Microarchitecture</a:t>
            </a:r>
          </a:p>
        </p:txBody>
      </p:sp>
      <p:sp>
        <p:nvSpPr>
          <p:cNvPr id="17413" name="Text Box 5">
            <a:extLst>
              <a:ext uri="{FF2B5EF4-FFF2-40B4-BE49-F238E27FC236}">
                <a16:creationId xmlns:a16="http://schemas.microsoft.com/office/drawing/2014/main" id="{3A49CA02-DE20-1D4A-81C0-497E43746B5A}"/>
              </a:ext>
            </a:extLst>
          </p:cNvPr>
          <p:cNvSpPr txBox="1">
            <a:spLocks noChangeAspect="1" noChangeArrowheads="1"/>
          </p:cNvSpPr>
          <p:nvPr/>
        </p:nvSpPr>
        <p:spPr bwMode="auto">
          <a:xfrm>
            <a:off x="6765925" y="3027363"/>
            <a:ext cx="1946275" cy="376237"/>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ISA</a:t>
            </a:r>
          </a:p>
        </p:txBody>
      </p:sp>
      <p:sp>
        <p:nvSpPr>
          <p:cNvPr id="17414" name="Text Box 6">
            <a:extLst>
              <a:ext uri="{FF2B5EF4-FFF2-40B4-BE49-F238E27FC236}">
                <a16:creationId xmlns:a16="http://schemas.microsoft.com/office/drawing/2014/main" id="{5CD52B9B-E183-974D-AD26-48D3F7B64B75}"/>
              </a:ext>
            </a:extLst>
          </p:cNvPr>
          <p:cNvSpPr txBox="1">
            <a:spLocks noChangeAspect="1" noChangeArrowheads="1"/>
          </p:cNvSpPr>
          <p:nvPr/>
        </p:nvSpPr>
        <p:spPr bwMode="auto">
          <a:xfrm>
            <a:off x="6765925" y="2646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Program</a:t>
            </a:r>
          </a:p>
        </p:txBody>
      </p:sp>
      <p:sp>
        <p:nvSpPr>
          <p:cNvPr id="17415" name="Text Box 7">
            <a:extLst>
              <a:ext uri="{FF2B5EF4-FFF2-40B4-BE49-F238E27FC236}">
                <a16:creationId xmlns:a16="http://schemas.microsoft.com/office/drawing/2014/main" id="{41FD4EF3-E3D6-4443-AFCA-9F6C5711267B}"/>
              </a:ext>
            </a:extLst>
          </p:cNvPr>
          <p:cNvSpPr txBox="1">
            <a:spLocks noChangeAspect="1" noChangeArrowheads="1"/>
          </p:cNvSpPr>
          <p:nvPr/>
        </p:nvSpPr>
        <p:spPr bwMode="auto">
          <a:xfrm>
            <a:off x="6765925" y="2265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Algorithm</a:t>
            </a:r>
          </a:p>
        </p:txBody>
      </p:sp>
      <p:sp>
        <p:nvSpPr>
          <p:cNvPr id="17416" name="Text Box 8">
            <a:extLst>
              <a:ext uri="{FF2B5EF4-FFF2-40B4-BE49-F238E27FC236}">
                <a16:creationId xmlns:a16="http://schemas.microsoft.com/office/drawing/2014/main" id="{87944CA5-A19E-7440-BAB4-422AAFCAB8D5}"/>
              </a:ext>
            </a:extLst>
          </p:cNvPr>
          <p:cNvSpPr txBox="1">
            <a:spLocks noChangeAspect="1" noChangeArrowheads="1"/>
          </p:cNvSpPr>
          <p:nvPr/>
        </p:nvSpPr>
        <p:spPr bwMode="auto">
          <a:xfrm>
            <a:off x="6765925" y="1884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Problem</a:t>
            </a:r>
          </a:p>
        </p:txBody>
      </p:sp>
      <p:sp>
        <p:nvSpPr>
          <p:cNvPr id="17417" name="Text Box 9">
            <a:extLst>
              <a:ext uri="{FF2B5EF4-FFF2-40B4-BE49-F238E27FC236}">
                <a16:creationId xmlns:a16="http://schemas.microsoft.com/office/drawing/2014/main" id="{963CEFD3-1C30-5E4C-9EC5-52CFB383A73D}"/>
              </a:ext>
            </a:extLst>
          </p:cNvPr>
          <p:cNvSpPr txBox="1">
            <a:spLocks noChangeAspect="1" noChangeArrowheads="1"/>
          </p:cNvSpPr>
          <p:nvPr/>
        </p:nvSpPr>
        <p:spPr bwMode="auto">
          <a:xfrm>
            <a:off x="6765925" y="3789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Circuits</a:t>
            </a:r>
          </a:p>
        </p:txBody>
      </p:sp>
      <p:sp>
        <p:nvSpPr>
          <p:cNvPr id="17418" name="Text Box 10">
            <a:extLst>
              <a:ext uri="{FF2B5EF4-FFF2-40B4-BE49-F238E27FC236}">
                <a16:creationId xmlns:a16="http://schemas.microsoft.com/office/drawing/2014/main" id="{347C1C2B-0C17-D14F-9B32-359605E47421}"/>
              </a:ext>
            </a:extLst>
          </p:cNvPr>
          <p:cNvSpPr txBox="1">
            <a:spLocks noChangeAspect="1" noChangeArrowheads="1"/>
          </p:cNvSpPr>
          <p:nvPr/>
        </p:nvSpPr>
        <p:spPr bwMode="auto">
          <a:xfrm>
            <a:off x="6765925" y="4170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cs typeface="Arial" panose="020B0604020202020204" pitchFamily="34" charset="0"/>
              </a:rPr>
              <a:t>Electrons</a:t>
            </a:r>
          </a:p>
        </p:txBody>
      </p:sp>
      <p:sp>
        <p:nvSpPr>
          <p:cNvPr id="11" name="TextBox 10">
            <a:extLst>
              <a:ext uri="{FF2B5EF4-FFF2-40B4-BE49-F238E27FC236}">
                <a16:creationId xmlns:a16="http://schemas.microsoft.com/office/drawing/2014/main" id="{03202630-96B7-CD46-BBE1-FD9FA1D0B7D0}"/>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a:t>
            </a:r>
            <a:r>
              <a:rPr lang="en-US"/>
              <a:t>Prof Onur Mutlu’s</a:t>
            </a:r>
            <a:r>
              <a:rPr lang="en-US" dirty="0"/>
              <a:t> presentation</a:t>
            </a:r>
          </a:p>
        </p:txBody>
      </p:sp>
    </p:spTree>
    <p:extLst>
      <p:ext uri="{BB962C8B-B14F-4D97-AF65-F5344CB8AC3E}">
        <p14:creationId xmlns:p14="http://schemas.microsoft.com/office/powerpoint/2010/main" val="4069467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5BB00721-A29D-4C4F-93E0-C0067F1631F0}"/>
              </a:ext>
            </a:extLst>
          </p:cNvPr>
          <p:cNvSpPr>
            <a:spLocks noGrp="1"/>
          </p:cNvSpPr>
          <p:nvPr>
            <p:ph type="title"/>
          </p:nvPr>
        </p:nvSpPr>
        <p:spPr>
          <a:xfrm>
            <a:off x="457200" y="152400"/>
            <a:ext cx="8229600" cy="933451"/>
          </a:xfrm>
        </p:spPr>
        <p:txBody>
          <a:bodyPr/>
          <a:lstStyle/>
          <a:p>
            <a:r>
              <a:rPr lang="en-US" altLang="en-US" sz="3200" b="0" dirty="0">
                <a:ea typeface="ＭＳ Ｐゴシック" panose="020B0600070205080204" pitchFamily="34" charset="-128"/>
                <a:cs typeface="Calibri" panose="020F0502020204030204" pitchFamily="34" charset="0"/>
              </a:rPr>
              <a:t>Levels of Transformation – A user centric view</a:t>
            </a:r>
          </a:p>
        </p:txBody>
      </p:sp>
      <p:sp>
        <p:nvSpPr>
          <p:cNvPr id="43011" name="Text Box 17">
            <a:extLst>
              <a:ext uri="{FF2B5EF4-FFF2-40B4-BE49-F238E27FC236}">
                <a16:creationId xmlns:a16="http://schemas.microsoft.com/office/drawing/2014/main" id="{7762A75E-DD93-0346-9E18-1ABDFB8FEEAB}"/>
              </a:ext>
            </a:extLst>
          </p:cNvPr>
          <p:cNvSpPr txBox="1">
            <a:spLocks noChangeArrowheads="1"/>
          </p:cNvSpPr>
          <p:nvPr/>
        </p:nvSpPr>
        <p:spPr bwMode="auto">
          <a:xfrm>
            <a:off x="3711575" y="4221163"/>
            <a:ext cx="2039938" cy="369332"/>
          </a:xfrm>
          <a:prstGeom prst="rect">
            <a:avLst/>
          </a:prstGeom>
          <a:solidFill>
            <a:srgbClr val="00FF00"/>
          </a:solidFill>
          <a:ln w="9525">
            <a:solidFill>
              <a:schemeClr val="tx1"/>
            </a:solidFill>
            <a:miter lim="800000"/>
            <a:headEnd/>
            <a:tailEnd/>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dirty="0">
                <a:solidFill>
                  <a:srgbClr val="000000"/>
                </a:solidFill>
                <a:latin typeface="Calibri" panose="020F0502020204030204" pitchFamily="34" charset="0"/>
                <a:cs typeface="Calibri" panose="020F0502020204030204" pitchFamily="34" charset="0"/>
              </a:rPr>
              <a:t>Microarchitecture</a:t>
            </a:r>
          </a:p>
        </p:txBody>
      </p:sp>
      <p:sp>
        <p:nvSpPr>
          <p:cNvPr id="43012" name="Text Box 18">
            <a:extLst>
              <a:ext uri="{FF2B5EF4-FFF2-40B4-BE49-F238E27FC236}">
                <a16:creationId xmlns:a16="http://schemas.microsoft.com/office/drawing/2014/main" id="{6BEF3122-9558-964B-92C3-F737BA177958}"/>
              </a:ext>
            </a:extLst>
          </p:cNvPr>
          <p:cNvSpPr txBox="1">
            <a:spLocks noChangeAspect="1" noChangeArrowheads="1"/>
          </p:cNvSpPr>
          <p:nvPr/>
        </p:nvSpPr>
        <p:spPr bwMode="auto">
          <a:xfrm>
            <a:off x="3711575" y="3848100"/>
            <a:ext cx="2041525" cy="368300"/>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ISA</a:t>
            </a:r>
          </a:p>
        </p:txBody>
      </p:sp>
      <p:sp>
        <p:nvSpPr>
          <p:cNvPr id="43013" name="Text Box 19">
            <a:extLst>
              <a:ext uri="{FF2B5EF4-FFF2-40B4-BE49-F238E27FC236}">
                <a16:creationId xmlns:a16="http://schemas.microsoft.com/office/drawing/2014/main" id="{224C5E6C-5287-2246-B6B6-13F3EEA88CD7}"/>
              </a:ext>
            </a:extLst>
          </p:cNvPr>
          <p:cNvSpPr txBox="1">
            <a:spLocks noChangeAspect="1" noChangeArrowheads="1"/>
          </p:cNvSpPr>
          <p:nvPr/>
        </p:nvSpPr>
        <p:spPr bwMode="auto">
          <a:xfrm>
            <a:off x="2971800" y="226377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Program/Language</a:t>
            </a:r>
          </a:p>
        </p:txBody>
      </p:sp>
      <p:sp>
        <p:nvSpPr>
          <p:cNvPr id="43014" name="Text Box 20">
            <a:extLst>
              <a:ext uri="{FF2B5EF4-FFF2-40B4-BE49-F238E27FC236}">
                <a16:creationId xmlns:a16="http://schemas.microsoft.com/office/drawing/2014/main" id="{A7DFC27E-4E83-DE4F-BA95-35CF33C8B279}"/>
              </a:ext>
            </a:extLst>
          </p:cNvPr>
          <p:cNvSpPr txBox="1">
            <a:spLocks noChangeAspect="1" noChangeArrowheads="1"/>
          </p:cNvSpPr>
          <p:nvPr/>
        </p:nvSpPr>
        <p:spPr bwMode="auto">
          <a:xfrm>
            <a:off x="2971800" y="1892300"/>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Algorithm</a:t>
            </a:r>
          </a:p>
        </p:txBody>
      </p:sp>
      <p:sp>
        <p:nvSpPr>
          <p:cNvPr id="43015" name="Text Box 21">
            <a:extLst>
              <a:ext uri="{FF2B5EF4-FFF2-40B4-BE49-F238E27FC236}">
                <a16:creationId xmlns:a16="http://schemas.microsoft.com/office/drawing/2014/main" id="{55B58B98-C70B-7D40-BABC-A8B099618E0F}"/>
              </a:ext>
            </a:extLst>
          </p:cNvPr>
          <p:cNvSpPr txBox="1">
            <a:spLocks noChangeAspect="1" noChangeArrowheads="1"/>
          </p:cNvSpPr>
          <p:nvPr/>
        </p:nvSpPr>
        <p:spPr bwMode="auto">
          <a:xfrm>
            <a:off x="2971800" y="152400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Problem</a:t>
            </a:r>
          </a:p>
        </p:txBody>
      </p:sp>
      <p:sp>
        <p:nvSpPr>
          <p:cNvPr id="43016" name="Text Box 24">
            <a:extLst>
              <a:ext uri="{FF2B5EF4-FFF2-40B4-BE49-F238E27FC236}">
                <a16:creationId xmlns:a16="http://schemas.microsoft.com/office/drawing/2014/main" id="{71357C4F-8E43-FE40-96D5-3B679703B7FC}"/>
              </a:ext>
            </a:extLst>
          </p:cNvPr>
          <p:cNvSpPr txBox="1">
            <a:spLocks noChangeAspect="1" noChangeArrowheads="1"/>
          </p:cNvSpPr>
          <p:nvPr/>
        </p:nvSpPr>
        <p:spPr bwMode="auto">
          <a:xfrm>
            <a:off x="3711575" y="3178175"/>
            <a:ext cx="2041525" cy="669925"/>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Runtime System</a:t>
            </a:r>
          </a:p>
          <a:p>
            <a:pPr eaLnBrk="1" hangingPunct="1"/>
            <a:r>
              <a:rPr lang="en-US" altLang="en-US" sz="1800" b="0">
                <a:solidFill>
                  <a:srgbClr val="000000"/>
                </a:solidFill>
                <a:latin typeface="Calibri" panose="020F0502020204030204" pitchFamily="34" charset="0"/>
                <a:cs typeface="Calibri" panose="020F0502020204030204" pitchFamily="34" charset="0"/>
              </a:rPr>
              <a:t>(VM, OS, MM)</a:t>
            </a:r>
          </a:p>
        </p:txBody>
      </p:sp>
      <p:sp>
        <p:nvSpPr>
          <p:cNvPr id="43017" name="Text Box 25">
            <a:extLst>
              <a:ext uri="{FF2B5EF4-FFF2-40B4-BE49-F238E27FC236}">
                <a16:creationId xmlns:a16="http://schemas.microsoft.com/office/drawing/2014/main" id="{2BC4D8BB-F270-E943-B335-2CBE4A2F6460}"/>
              </a:ext>
            </a:extLst>
          </p:cNvPr>
          <p:cNvSpPr txBox="1">
            <a:spLocks noChangeAspect="1" noChangeArrowheads="1"/>
          </p:cNvSpPr>
          <p:nvPr/>
        </p:nvSpPr>
        <p:spPr bwMode="auto">
          <a:xfrm>
            <a:off x="5449888" y="2252663"/>
            <a:ext cx="727075" cy="368300"/>
          </a:xfrm>
          <a:prstGeom prst="rect">
            <a:avLst/>
          </a:prstGeom>
          <a:solidFill>
            <a:srgbClr val="FF00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User</a:t>
            </a:r>
          </a:p>
        </p:txBody>
      </p:sp>
      <p:sp>
        <p:nvSpPr>
          <p:cNvPr id="43018" name="Line 26">
            <a:extLst>
              <a:ext uri="{FF2B5EF4-FFF2-40B4-BE49-F238E27FC236}">
                <a16:creationId xmlns:a16="http://schemas.microsoft.com/office/drawing/2014/main" id="{39381E27-AFD5-A54C-805C-08513BD94E69}"/>
              </a:ext>
            </a:extLst>
          </p:cNvPr>
          <p:cNvSpPr>
            <a:spLocks noChangeShapeType="1"/>
          </p:cNvSpPr>
          <p:nvPr/>
        </p:nvSpPr>
        <p:spPr bwMode="auto">
          <a:xfrm>
            <a:off x="3940175" y="2632075"/>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43019" name="Line 27">
            <a:extLst>
              <a:ext uri="{FF2B5EF4-FFF2-40B4-BE49-F238E27FC236}">
                <a16:creationId xmlns:a16="http://schemas.microsoft.com/office/drawing/2014/main" id="{5B906B79-C226-8F43-A0C8-5C27C0B45948}"/>
              </a:ext>
            </a:extLst>
          </p:cNvPr>
          <p:cNvSpPr>
            <a:spLocks noChangeShapeType="1"/>
          </p:cNvSpPr>
          <p:nvPr/>
        </p:nvSpPr>
        <p:spPr bwMode="auto">
          <a:xfrm flipH="1">
            <a:off x="5027613" y="2430463"/>
            <a:ext cx="422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sp>
        <p:nvSpPr>
          <p:cNvPr id="43020" name="Line 28">
            <a:extLst>
              <a:ext uri="{FF2B5EF4-FFF2-40B4-BE49-F238E27FC236}">
                <a16:creationId xmlns:a16="http://schemas.microsoft.com/office/drawing/2014/main" id="{FAD7CF75-D488-CD4F-BEF8-76E60F541D33}"/>
              </a:ext>
            </a:extLst>
          </p:cNvPr>
          <p:cNvSpPr>
            <a:spLocks noChangeShapeType="1"/>
          </p:cNvSpPr>
          <p:nvPr/>
        </p:nvSpPr>
        <p:spPr bwMode="auto">
          <a:xfrm flipH="1">
            <a:off x="5268913" y="2632075"/>
            <a:ext cx="544512"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b="0">
              <a:latin typeface="Calibri" panose="020F0502020204030204" pitchFamily="34" charset="0"/>
              <a:cs typeface="Calibri" panose="020F0502020204030204" pitchFamily="34" charset="0"/>
            </a:endParaRPr>
          </a:p>
        </p:txBody>
      </p:sp>
      <p:cxnSp>
        <p:nvCxnSpPr>
          <p:cNvPr id="43021" name="Straight Arrow Connector 25">
            <a:extLst>
              <a:ext uri="{FF2B5EF4-FFF2-40B4-BE49-F238E27FC236}">
                <a16:creationId xmlns:a16="http://schemas.microsoft.com/office/drawing/2014/main" id="{ED46DA7F-5A27-3144-9F74-31345C0CA9DE}"/>
              </a:ext>
            </a:extLst>
          </p:cNvPr>
          <p:cNvCxnSpPr>
            <a:cxnSpLocks noChangeShapeType="1"/>
          </p:cNvCxnSpPr>
          <p:nvPr/>
        </p:nvCxnSpPr>
        <p:spPr bwMode="auto">
          <a:xfrm rot="16200000" flipV="1">
            <a:off x="5141118" y="1580357"/>
            <a:ext cx="544513" cy="800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 name="Text Box 22">
            <a:extLst>
              <a:ext uri="{FF2B5EF4-FFF2-40B4-BE49-F238E27FC236}">
                <a16:creationId xmlns:a16="http://schemas.microsoft.com/office/drawing/2014/main" id="{D5DFBE8C-18BF-5549-B250-6FCE72D71298}"/>
              </a:ext>
            </a:extLst>
          </p:cNvPr>
          <p:cNvSpPr txBox="1">
            <a:spLocks noChangeAspect="1" noChangeArrowheads="1"/>
          </p:cNvSpPr>
          <p:nvPr/>
        </p:nvSpPr>
        <p:spPr bwMode="auto">
          <a:xfrm>
            <a:off x="3711575" y="4586288"/>
            <a:ext cx="2039938" cy="373062"/>
          </a:xfrm>
          <a:prstGeom prst="rect">
            <a:avLst/>
          </a:prstGeom>
          <a:solidFill>
            <a:srgbClr val="00FF00"/>
          </a:solidFill>
          <a:ln w="9525">
            <a:solidFill>
              <a:schemeClr val="tx1"/>
            </a:solidFill>
            <a:miter lim="800000"/>
            <a:headEnd/>
            <a:tailEnd/>
          </a:ln>
        </p:spPr>
        <p:txBody>
          <a:bodyPr wrap="none"/>
          <a:lstStyle/>
          <a:p>
            <a:pPr>
              <a:defRPr/>
            </a:pPr>
            <a:r>
              <a:rPr lang="en-US" sz="1750" b="0" dirty="0">
                <a:solidFill>
                  <a:srgbClr val="000000"/>
                </a:solidFill>
                <a:latin typeface="Calibri" panose="020F0502020204030204" pitchFamily="34" charset="0"/>
                <a:cs typeface="Calibri" panose="020F0502020204030204" pitchFamily="34" charset="0"/>
              </a:rPr>
              <a:t>Logic</a:t>
            </a:r>
          </a:p>
          <a:p>
            <a:pPr>
              <a:defRPr/>
            </a:pPr>
            <a:endParaRPr lang="en-US" sz="1750" b="0" dirty="0">
              <a:solidFill>
                <a:srgbClr val="000000"/>
              </a:solidFill>
              <a:latin typeface="Calibri" panose="020F0502020204030204" pitchFamily="34" charset="0"/>
              <a:cs typeface="Calibri" panose="020F0502020204030204" pitchFamily="34" charset="0"/>
            </a:endParaRPr>
          </a:p>
        </p:txBody>
      </p:sp>
      <p:sp>
        <p:nvSpPr>
          <p:cNvPr id="43024" name="Text Box 23">
            <a:extLst>
              <a:ext uri="{FF2B5EF4-FFF2-40B4-BE49-F238E27FC236}">
                <a16:creationId xmlns:a16="http://schemas.microsoft.com/office/drawing/2014/main" id="{88E4F602-0990-A049-9F76-00C6A8095D87}"/>
              </a:ext>
            </a:extLst>
          </p:cNvPr>
          <p:cNvSpPr txBox="1">
            <a:spLocks noChangeAspect="1" noChangeArrowheads="1"/>
          </p:cNvSpPr>
          <p:nvPr/>
        </p:nvSpPr>
        <p:spPr bwMode="auto">
          <a:xfrm>
            <a:off x="3711575" y="4957763"/>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Circuits</a:t>
            </a:r>
          </a:p>
        </p:txBody>
      </p:sp>
      <p:sp>
        <p:nvSpPr>
          <p:cNvPr id="43025" name="Text Box 23">
            <a:extLst>
              <a:ext uri="{FF2B5EF4-FFF2-40B4-BE49-F238E27FC236}">
                <a16:creationId xmlns:a16="http://schemas.microsoft.com/office/drawing/2014/main" id="{C320ED3B-051A-C948-B940-DB628288E0B6}"/>
              </a:ext>
            </a:extLst>
          </p:cNvPr>
          <p:cNvSpPr txBox="1">
            <a:spLocks noChangeAspect="1" noChangeArrowheads="1"/>
          </p:cNvSpPr>
          <p:nvPr/>
        </p:nvSpPr>
        <p:spPr bwMode="auto">
          <a:xfrm>
            <a:off x="3713163" y="5313363"/>
            <a:ext cx="2043112" cy="366712"/>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0">
                <a:solidFill>
                  <a:srgbClr val="000000"/>
                </a:solidFill>
                <a:latin typeface="Calibri" panose="020F0502020204030204" pitchFamily="34" charset="0"/>
                <a:cs typeface="Calibri" panose="020F0502020204030204" pitchFamily="34" charset="0"/>
              </a:rPr>
              <a:t>Electrons</a:t>
            </a:r>
          </a:p>
        </p:txBody>
      </p:sp>
      <p:sp>
        <p:nvSpPr>
          <p:cNvPr id="25" name="Rounded Rectangle 24">
            <a:extLst>
              <a:ext uri="{FF2B5EF4-FFF2-40B4-BE49-F238E27FC236}">
                <a16:creationId xmlns:a16="http://schemas.microsoft.com/office/drawing/2014/main" id="{A108F514-8BBD-D047-A35D-41A129F24922}"/>
              </a:ext>
            </a:extLst>
          </p:cNvPr>
          <p:cNvSpPr>
            <a:spLocks noChangeArrowheads="1"/>
          </p:cNvSpPr>
          <p:nvPr/>
        </p:nvSpPr>
        <p:spPr bwMode="auto">
          <a:xfrm rot="5400000">
            <a:off x="4191000" y="3087688"/>
            <a:ext cx="10668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b="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5C4BD244-965E-8848-97F5-BBC7317FA12A}"/>
              </a:ext>
            </a:extLst>
          </p:cNvPr>
          <p:cNvSpPr/>
          <p:nvPr/>
        </p:nvSpPr>
        <p:spPr>
          <a:xfrm>
            <a:off x="798475" y="6034088"/>
            <a:ext cx="7547050" cy="461665"/>
          </a:xfrm>
          <a:prstGeom prst="rect">
            <a:avLst/>
          </a:prstGeom>
        </p:spPr>
        <p:txBody>
          <a:bodyPr wrap="square">
            <a:spAutoFit/>
          </a:bodyPr>
          <a:lstStyle/>
          <a:p>
            <a:r>
              <a:rPr lang="en-US" sz="2400" b="0" dirty="0">
                <a:latin typeface="Calibri" panose="020F0502020204030204" pitchFamily="34" charset="0"/>
                <a:cs typeface="Calibri" panose="020F0502020204030204" pitchFamily="34" charset="0"/>
              </a:rPr>
              <a:t>The entire stack should be optimized for user</a:t>
            </a:r>
          </a:p>
        </p:txBody>
      </p:sp>
      <p:sp>
        <p:nvSpPr>
          <p:cNvPr id="19" name="TextBox 18">
            <a:extLst>
              <a:ext uri="{FF2B5EF4-FFF2-40B4-BE49-F238E27FC236}">
                <a16:creationId xmlns:a16="http://schemas.microsoft.com/office/drawing/2014/main" id="{C4680FCE-B276-0F49-B39E-3BCBB3EFDED0}"/>
              </a:ext>
            </a:extLst>
          </p:cNvPr>
          <p:cNvSpPr txBox="1"/>
          <p:nvPr/>
        </p:nvSpPr>
        <p:spPr>
          <a:xfrm>
            <a:off x="39081" y="6621612"/>
            <a:ext cx="2384307" cy="215444"/>
          </a:xfrm>
          <a:prstGeom prst="rect">
            <a:avLst/>
          </a:prstGeom>
          <a:noFill/>
        </p:spPr>
        <p:txBody>
          <a:bodyPr wrap="none" lIns="0" tIns="0" rIns="0" bIns="0" rtlCol="0" anchor="t" anchorCtr="0">
            <a:spAutoFit/>
          </a:bodyPr>
          <a:lstStyle>
            <a:defPPr>
              <a:defRPr lang="en-US"/>
            </a:defPPr>
            <a:lvl1pPr>
              <a:defRPr sz="1400" b="0">
                <a:latin typeface="Calibri" panose="020F0502020204030204" pitchFamily="34" charset="0"/>
                <a:cs typeface="Calibri" panose="020F0502020204030204" pitchFamily="34" charset="0"/>
              </a:defRPr>
            </a:lvl1pPr>
          </a:lstStyle>
          <a:p>
            <a:r>
              <a:rPr lang="en-US" dirty="0"/>
              <a:t>From </a:t>
            </a:r>
            <a:r>
              <a:rPr lang="en-US"/>
              <a:t>Prof Onur Mutlu’s</a:t>
            </a:r>
            <a:r>
              <a:rPr lang="en-US" dirty="0"/>
              <a:t> presentation</a:t>
            </a:r>
          </a:p>
        </p:txBody>
      </p:sp>
    </p:spTree>
    <p:extLst>
      <p:ext uri="{BB962C8B-B14F-4D97-AF65-F5344CB8AC3E}">
        <p14:creationId xmlns:p14="http://schemas.microsoft.com/office/powerpoint/2010/main" val="3619866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0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0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0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0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0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0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0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02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P spid="43012" grpId="0" animBg="1"/>
      <p:bldP spid="43013" grpId="0" animBg="1"/>
      <p:bldP spid="43014" grpId="0" animBg="1"/>
      <p:bldP spid="43015" grpId="0" animBg="1"/>
      <p:bldP spid="43016" grpId="0" animBg="1"/>
      <p:bldP spid="43017" grpId="0" animBg="1"/>
      <p:bldP spid="20" grpId="0" animBg="1"/>
      <p:bldP spid="43024" grpId="0" animBg="1"/>
      <p:bldP spid="43025"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C259-682D-EC4D-A1AD-A0AE4D43B375}"/>
              </a:ext>
            </a:extLst>
          </p:cNvPr>
          <p:cNvSpPr>
            <a:spLocks noGrp="1"/>
          </p:cNvSpPr>
          <p:nvPr>
            <p:ph type="title"/>
          </p:nvPr>
        </p:nvSpPr>
        <p:spPr/>
        <p:txBody>
          <a:bodyPr/>
          <a:lstStyle/>
          <a:p>
            <a:r>
              <a:rPr lang="en-US" dirty="0"/>
              <a:t>Demands of Applications</a:t>
            </a:r>
          </a:p>
        </p:txBody>
      </p:sp>
      <p:sp>
        <p:nvSpPr>
          <p:cNvPr id="3" name="Content Placeholder 2">
            <a:extLst>
              <a:ext uri="{FF2B5EF4-FFF2-40B4-BE49-F238E27FC236}">
                <a16:creationId xmlns:a16="http://schemas.microsoft.com/office/drawing/2014/main" id="{09254CBB-1BEF-3143-B35B-67150AF4B72E}"/>
              </a:ext>
            </a:extLst>
          </p:cNvPr>
          <p:cNvSpPr>
            <a:spLocks noGrp="1"/>
          </p:cNvSpPr>
          <p:nvPr>
            <p:ph idx="1"/>
          </p:nvPr>
        </p:nvSpPr>
        <p:spPr/>
        <p:txBody>
          <a:bodyPr/>
          <a:lstStyle/>
          <a:p>
            <a:r>
              <a:rPr lang="en-US" dirty="0"/>
              <a:t>Application have varied set of characteristics</a:t>
            </a:r>
          </a:p>
          <a:p>
            <a:pPr lvl="1"/>
            <a:r>
              <a:rPr lang="en-US" dirty="0"/>
              <a:t>Scientific applications</a:t>
            </a:r>
          </a:p>
          <a:p>
            <a:pPr lvl="1"/>
            <a:r>
              <a:rPr lang="en-US" dirty="0"/>
              <a:t>Transaction based applications such as ATM transfers</a:t>
            </a:r>
          </a:p>
          <a:p>
            <a:pPr lvl="1"/>
            <a:r>
              <a:rPr lang="en-US" dirty="0"/>
              <a:t>Data processing applications</a:t>
            </a:r>
          </a:p>
          <a:p>
            <a:pPr lvl="1"/>
            <a:r>
              <a:rPr lang="en-US" dirty="0"/>
              <a:t>Network Applications</a:t>
            </a:r>
          </a:p>
          <a:p>
            <a:pPr lvl="1"/>
            <a:r>
              <a:rPr lang="en-US" dirty="0"/>
              <a:t>Graphics based applications</a:t>
            </a:r>
          </a:p>
          <a:p>
            <a:pPr lvl="1"/>
            <a:r>
              <a:rPr lang="en-US" dirty="0"/>
              <a:t>Embedded Applications</a:t>
            </a:r>
          </a:p>
          <a:p>
            <a:pPr lvl="1"/>
            <a:r>
              <a:rPr lang="en-US" dirty="0"/>
              <a:t>Media applications</a:t>
            </a:r>
          </a:p>
          <a:p>
            <a:pPr marL="457200" lvl="1" indent="0">
              <a:buNone/>
            </a:pPr>
            <a:r>
              <a:rPr lang="en-US" dirty="0"/>
              <a:t> </a:t>
            </a:r>
          </a:p>
          <a:p>
            <a:r>
              <a:rPr lang="en-US" dirty="0"/>
              <a:t>This leads to different set of demands and tradeoffs</a:t>
            </a:r>
          </a:p>
          <a:p>
            <a:pPr lvl="1"/>
            <a:r>
              <a:rPr lang="en-US" dirty="0"/>
              <a:t>ISA level tradeoffs</a:t>
            </a:r>
          </a:p>
          <a:p>
            <a:pPr lvl="1"/>
            <a:r>
              <a:rPr lang="en-US" dirty="0"/>
              <a:t>Micro-architecture level tradeoffs</a:t>
            </a:r>
          </a:p>
          <a:p>
            <a:pPr lvl="1"/>
            <a:r>
              <a:rPr lang="en-US" dirty="0"/>
              <a:t>System and Task level tradeoffs (how to divide labor between hardware and software</a:t>
            </a:r>
          </a:p>
        </p:txBody>
      </p:sp>
      <p:sp>
        <p:nvSpPr>
          <p:cNvPr id="4" name="Footer Placeholder 3">
            <a:extLst>
              <a:ext uri="{FF2B5EF4-FFF2-40B4-BE49-F238E27FC236}">
                <a16:creationId xmlns:a16="http://schemas.microsoft.com/office/drawing/2014/main" id="{D1363976-08F5-C645-AF3A-0E7AB76FCB80}"/>
              </a:ext>
            </a:extLst>
          </p:cNvPr>
          <p:cNvSpPr>
            <a:spLocks noGrp="1"/>
          </p:cNvSpPr>
          <p:nvPr>
            <p:ph type="ftr" sz="quarter" idx="10"/>
          </p:nvPr>
        </p:nvSpPr>
        <p:spPr/>
        <p:txBody>
          <a:bodyPr/>
          <a:lstStyle/>
          <a:p>
            <a:r>
              <a:rPr lang="en-US"/>
              <a:t>Computer Architecture</a:t>
            </a:r>
            <a:endParaRPr lang="en-US" dirty="0"/>
          </a:p>
        </p:txBody>
      </p:sp>
    </p:spTree>
    <p:extLst>
      <p:ext uri="{BB962C8B-B14F-4D97-AF65-F5344CB8AC3E}">
        <p14:creationId xmlns:p14="http://schemas.microsoft.com/office/powerpoint/2010/main" val="394309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B4EE8C44-E357-A144-A118-23D06152D26C}"/>
              </a:ext>
            </a:extLst>
          </p:cNvPr>
          <p:cNvSpPr>
            <a:spLocks noGrp="1"/>
          </p:cNvSpPr>
          <p:nvPr>
            <p:ph type="title"/>
          </p:nvPr>
        </p:nvSpPr>
        <p:spPr/>
        <p:txBody>
          <a:bodyPr/>
          <a:lstStyle/>
          <a:p>
            <a:r>
              <a:rPr lang="en-US" altLang="en-US" dirty="0">
                <a:ea typeface="ＭＳ Ｐゴシック" panose="020B0600070205080204" pitchFamily="34" charset="-128"/>
              </a:rPr>
              <a:t>Different ISAs Over Decades</a:t>
            </a:r>
          </a:p>
        </p:txBody>
      </p:sp>
      <p:sp>
        <p:nvSpPr>
          <p:cNvPr id="28674" name="Content Placeholder 2">
            <a:extLst>
              <a:ext uri="{FF2B5EF4-FFF2-40B4-BE49-F238E27FC236}">
                <a16:creationId xmlns:a16="http://schemas.microsoft.com/office/drawing/2014/main" id="{0C1D3916-52B3-544F-ABF1-F95949CDE2D6}"/>
              </a:ext>
            </a:extLst>
          </p:cNvPr>
          <p:cNvSpPr>
            <a:spLocks noGrp="1"/>
          </p:cNvSpPr>
          <p:nvPr>
            <p:ph idx="1"/>
          </p:nvPr>
        </p:nvSpPr>
        <p:spPr/>
        <p:txBody>
          <a:bodyPr/>
          <a:lstStyle/>
          <a:p>
            <a:r>
              <a:rPr lang="en-US" altLang="en-US" dirty="0">
                <a:ea typeface="ＭＳ Ｐゴシック" panose="020B0600070205080204" pitchFamily="34" charset="-128"/>
              </a:rPr>
              <a:t>x86</a:t>
            </a:r>
          </a:p>
          <a:p>
            <a:r>
              <a:rPr lang="en-US" altLang="en-US" dirty="0">
                <a:ea typeface="ＭＳ Ｐゴシック" panose="020B0600070205080204" pitchFamily="34" charset="-128"/>
              </a:rPr>
              <a:t>PDP-x: Programmed Data Processor (PDP-11)</a:t>
            </a:r>
          </a:p>
          <a:p>
            <a:r>
              <a:rPr lang="en-US" altLang="en-US" dirty="0">
                <a:ea typeface="ＭＳ Ｐゴシック" panose="020B0600070205080204" pitchFamily="34" charset="-128"/>
              </a:rPr>
              <a:t>VAX</a:t>
            </a:r>
          </a:p>
          <a:p>
            <a:r>
              <a:rPr lang="en-US" altLang="en-US" dirty="0">
                <a:ea typeface="ＭＳ Ｐゴシック" panose="020B0600070205080204" pitchFamily="34" charset="-128"/>
              </a:rPr>
              <a:t>IBM 360</a:t>
            </a:r>
          </a:p>
          <a:p>
            <a:r>
              <a:rPr lang="en-US" altLang="en-US" dirty="0">
                <a:ea typeface="ＭＳ Ｐゴシック" panose="020B0600070205080204" pitchFamily="34" charset="-128"/>
              </a:rPr>
              <a:t>CDC 6600</a:t>
            </a:r>
          </a:p>
          <a:p>
            <a:r>
              <a:rPr lang="en-US" altLang="en-US" dirty="0">
                <a:ea typeface="ＭＳ Ｐゴシック" panose="020B0600070205080204" pitchFamily="34" charset="-128"/>
              </a:rPr>
              <a:t>SIMD ISAs:</a:t>
            </a:r>
            <a:r>
              <a:rPr lang="en-US" altLang="en-US" dirty="0">
                <a:ea typeface="ＭＳ Ｐゴシック" panose="020B0600070205080204" pitchFamily="34" charset="-128"/>
                <a:sym typeface="Wingdings" pitchFamily="2" charset="2"/>
              </a:rPr>
              <a:t> CRAY-1, Connection Machine</a:t>
            </a:r>
          </a:p>
          <a:p>
            <a:r>
              <a:rPr lang="en-US" altLang="en-US" dirty="0">
                <a:ea typeface="ＭＳ Ｐゴシック" panose="020B0600070205080204" pitchFamily="34" charset="-128"/>
                <a:sym typeface="Wingdings" pitchFamily="2" charset="2"/>
              </a:rPr>
              <a:t>VLIW ISAs: </a:t>
            </a:r>
            <a:r>
              <a:rPr lang="en-US" altLang="en-US" dirty="0" err="1">
                <a:ea typeface="ＭＳ Ｐゴシック" panose="020B0600070205080204" pitchFamily="34" charset="-128"/>
                <a:sym typeface="Wingdings" pitchFamily="2" charset="2"/>
              </a:rPr>
              <a:t>Multiflow</a:t>
            </a:r>
            <a:r>
              <a:rPr lang="en-US" altLang="en-US" dirty="0">
                <a:ea typeface="ＭＳ Ｐゴシック" panose="020B0600070205080204" pitchFamily="34" charset="-128"/>
                <a:sym typeface="Wingdings" pitchFamily="2" charset="2"/>
              </a:rPr>
              <a:t>, </a:t>
            </a:r>
            <a:r>
              <a:rPr lang="en-US" altLang="en-US" dirty="0" err="1">
                <a:ea typeface="ＭＳ Ｐゴシック" panose="020B0600070205080204" pitchFamily="34" charset="-128"/>
                <a:sym typeface="Wingdings" pitchFamily="2" charset="2"/>
              </a:rPr>
              <a:t>Cydrome</a:t>
            </a:r>
            <a:r>
              <a:rPr lang="en-US" altLang="en-US" dirty="0">
                <a:ea typeface="ＭＳ Ｐゴシック" panose="020B0600070205080204" pitchFamily="34" charset="-128"/>
                <a:sym typeface="Wingdings" pitchFamily="2" charset="2"/>
              </a:rPr>
              <a:t>, IA-64 (EPIC)</a:t>
            </a:r>
          </a:p>
          <a:p>
            <a:r>
              <a:rPr lang="en-US" altLang="en-US" dirty="0">
                <a:ea typeface="ＭＳ Ｐゴシック" panose="020B0600070205080204" pitchFamily="34" charset="-128"/>
                <a:sym typeface="Wingdings" pitchFamily="2" charset="2"/>
              </a:rPr>
              <a:t>PowerPC, POWER</a:t>
            </a:r>
          </a:p>
          <a:p>
            <a:r>
              <a:rPr lang="en-US" altLang="en-US" dirty="0">
                <a:ea typeface="ＭＳ Ｐゴシック" panose="020B0600070205080204" pitchFamily="34" charset="-128"/>
                <a:sym typeface="Wingdings" pitchFamily="2" charset="2"/>
              </a:rPr>
              <a:t>RISC ISAs: Alpha, MIPS, SPARC, ARM, </a:t>
            </a:r>
            <a:r>
              <a:rPr lang="en-US" altLang="en-US" dirty="0">
                <a:solidFill>
                  <a:srgbClr val="0070C0"/>
                </a:solidFill>
                <a:ea typeface="ＭＳ Ｐゴシック" panose="020B0600070205080204" pitchFamily="34" charset="-128"/>
                <a:sym typeface="Wingdings" pitchFamily="2" charset="2"/>
              </a:rPr>
              <a:t>RISC - V</a:t>
            </a:r>
          </a:p>
          <a:p>
            <a:pPr marL="0" indent="0">
              <a:buNone/>
            </a:pPr>
            <a:r>
              <a:rPr lang="en-US" altLang="en-US" dirty="0">
                <a:solidFill>
                  <a:srgbClr val="C00000"/>
                </a:solidFill>
                <a:ea typeface="ＭＳ Ｐゴシック" panose="020B0600070205080204" pitchFamily="34" charset="-128"/>
                <a:sym typeface="Wingdings" pitchFamily="2" charset="2"/>
              </a:rPr>
              <a:t>What are the fundamental differences?</a:t>
            </a:r>
          </a:p>
          <a:p>
            <a:pPr lvl="1"/>
            <a:r>
              <a:rPr lang="en-US" altLang="en-US" dirty="0">
                <a:ea typeface="ＭＳ Ｐゴシック" panose="020B0600070205080204" pitchFamily="34" charset="-128"/>
                <a:sym typeface="Wingdings" pitchFamily="2" charset="2"/>
              </a:rPr>
              <a:t>How instructions are specified and what they do?</a:t>
            </a:r>
          </a:p>
          <a:p>
            <a:pPr lvl="1"/>
            <a:r>
              <a:rPr lang="en-US" altLang="en-US" dirty="0">
                <a:ea typeface="ＭＳ Ｐゴシック" panose="020B0600070205080204" pitchFamily="34" charset="-128"/>
                <a:sym typeface="Wingdings" pitchFamily="2" charset="2"/>
              </a:rPr>
              <a:t>How complex are the instructions?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92045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518-D558-F746-8A85-356574ABD6BE}"/>
              </a:ext>
            </a:extLst>
          </p:cNvPr>
          <p:cNvSpPr>
            <a:spLocks noGrp="1"/>
          </p:cNvSpPr>
          <p:nvPr>
            <p:ph type="ctrTitle"/>
          </p:nvPr>
        </p:nvSpPr>
        <p:spPr>
          <a:xfrm>
            <a:off x="323528" y="2564904"/>
            <a:ext cx="7772400" cy="1470025"/>
          </a:xfrm>
        </p:spPr>
        <p:txBody>
          <a:bodyPr/>
          <a:lstStyle/>
          <a:p>
            <a:br>
              <a:rPr lang="en-US" dirty="0">
                <a:solidFill>
                  <a:srgbClr val="0070C0"/>
                </a:solidFill>
              </a:rPr>
            </a:br>
            <a:r>
              <a:rPr lang="en-US" dirty="0">
                <a:solidFill>
                  <a:srgbClr val="0070C0"/>
                </a:solidFill>
              </a:rPr>
              <a:t>Trivia</a:t>
            </a:r>
          </a:p>
        </p:txBody>
      </p:sp>
    </p:spTree>
    <p:extLst>
      <p:ext uri="{BB962C8B-B14F-4D97-AF65-F5344CB8AC3E}">
        <p14:creationId xmlns:p14="http://schemas.microsoft.com/office/powerpoint/2010/main" val="238960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71AE-3D05-064D-A97D-E471C018FC4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34821459-4FF4-574D-939B-8970AA11BA32}"/>
              </a:ext>
            </a:extLst>
          </p:cNvPr>
          <p:cNvSpPr>
            <a:spLocks noGrp="1"/>
          </p:cNvSpPr>
          <p:nvPr>
            <p:ph idx="1"/>
          </p:nvPr>
        </p:nvSpPr>
        <p:spPr/>
        <p:txBody>
          <a:bodyPr/>
          <a:lstStyle/>
          <a:p>
            <a:pPr marL="0" indent="0">
              <a:buNone/>
            </a:pPr>
            <a:r>
              <a:rPr lang="en-US" dirty="0"/>
              <a:t>The contents of the presentation has been taken from many sources. Thanks are due to all original contributors – who made my work simple – by sharing their class/book presentations.</a:t>
            </a:r>
          </a:p>
          <a:p>
            <a:r>
              <a:rPr lang="en-US" dirty="0"/>
              <a:t>Prof </a:t>
            </a:r>
            <a:r>
              <a:rPr lang="en-US" dirty="0" err="1"/>
              <a:t>Onur</a:t>
            </a:r>
            <a:r>
              <a:rPr lang="en-US" dirty="0"/>
              <a:t> </a:t>
            </a:r>
            <a:r>
              <a:rPr lang="en-US" dirty="0" err="1"/>
              <a:t>Mutulu</a:t>
            </a:r>
            <a:r>
              <a:rPr lang="en-US" dirty="0"/>
              <a:t>, ETH Zurich, Lecture 11 Microarchitecture, Digital Design and Architecture Course</a:t>
            </a:r>
          </a:p>
          <a:p>
            <a:r>
              <a:rPr lang="en-US" dirty="0"/>
              <a:t>Pratt and Patel, Book, I</a:t>
            </a:r>
            <a:r>
              <a:rPr lang="en-IN" dirty="0" err="1"/>
              <a:t>ntroduction</a:t>
            </a:r>
            <a:r>
              <a:rPr lang="en-IN" dirty="0"/>
              <a:t> to Computing Systems: From Bits &amp; Gates to C &amp; Beyond (Computer Engineering)</a:t>
            </a:r>
          </a:p>
          <a:p>
            <a:endParaRPr lang="en-US" dirty="0"/>
          </a:p>
          <a:p>
            <a:endParaRPr lang="en-US" dirty="0"/>
          </a:p>
          <a:p>
            <a:pPr lvl="1"/>
            <a:endParaRPr lang="en-US" dirty="0"/>
          </a:p>
        </p:txBody>
      </p:sp>
      <p:sp>
        <p:nvSpPr>
          <p:cNvPr id="4" name="Footer Placeholder 3">
            <a:extLst>
              <a:ext uri="{FF2B5EF4-FFF2-40B4-BE49-F238E27FC236}">
                <a16:creationId xmlns:a16="http://schemas.microsoft.com/office/drawing/2014/main" id="{05E8AD2B-378E-7C4F-95EA-D272EA1A8E03}"/>
              </a:ext>
            </a:extLst>
          </p:cNvPr>
          <p:cNvSpPr>
            <a:spLocks noGrp="1"/>
          </p:cNvSpPr>
          <p:nvPr>
            <p:ph type="ftr" sz="quarter" idx="10"/>
          </p:nvPr>
        </p:nvSpPr>
        <p:spPr/>
        <p:txBody>
          <a:bodyPr/>
          <a:lstStyle/>
          <a:p>
            <a:r>
              <a:rPr lang="en-US" dirty="0"/>
              <a:t>CS 211: Computer Architecture</a:t>
            </a:r>
          </a:p>
        </p:txBody>
      </p:sp>
    </p:spTree>
    <p:extLst>
      <p:ext uri="{BB962C8B-B14F-4D97-AF65-F5344CB8AC3E}">
        <p14:creationId xmlns:p14="http://schemas.microsoft.com/office/powerpoint/2010/main" val="387215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11B-81DC-C248-8DCC-5ADA9AC72F11}"/>
              </a:ext>
            </a:extLst>
          </p:cNvPr>
          <p:cNvSpPr>
            <a:spLocks noGrp="1"/>
          </p:cNvSpPr>
          <p:nvPr>
            <p:ph type="title"/>
          </p:nvPr>
        </p:nvSpPr>
        <p:spPr/>
        <p:txBody>
          <a:bodyPr/>
          <a:lstStyle/>
          <a:p>
            <a:r>
              <a:rPr lang="en-US" dirty="0"/>
              <a:t>Optical Fiber</a:t>
            </a:r>
          </a:p>
        </p:txBody>
      </p:sp>
      <p:sp>
        <p:nvSpPr>
          <p:cNvPr id="3" name="Content Placeholder 2">
            <a:extLst>
              <a:ext uri="{FF2B5EF4-FFF2-40B4-BE49-F238E27FC236}">
                <a16:creationId xmlns:a16="http://schemas.microsoft.com/office/drawing/2014/main" id="{FA36B28C-51A7-5B41-B7B9-9C70B29805D6}"/>
              </a:ext>
            </a:extLst>
          </p:cNvPr>
          <p:cNvSpPr>
            <a:spLocks noGrp="1"/>
          </p:cNvSpPr>
          <p:nvPr>
            <p:ph idx="1"/>
          </p:nvPr>
        </p:nvSpPr>
        <p:spPr/>
        <p:txBody>
          <a:bodyPr/>
          <a:lstStyle/>
          <a:p>
            <a:pPr marL="0" indent="0">
              <a:buNone/>
            </a:pPr>
            <a:r>
              <a:rPr lang="en-US" dirty="0"/>
              <a:t>In today’s class we are using Zoom Session</a:t>
            </a:r>
          </a:p>
          <a:p>
            <a:pPr marL="0" indent="0">
              <a:buNone/>
            </a:pPr>
            <a:r>
              <a:rPr lang="en-US" dirty="0"/>
              <a:t>Bandwidth requirement: 1 </a:t>
            </a:r>
            <a:r>
              <a:rPr lang="en-US" dirty="0" err="1"/>
              <a:t>Mbps</a:t>
            </a:r>
            <a:r>
              <a:rPr lang="en-US" dirty="0"/>
              <a:t> – 2 </a:t>
            </a:r>
            <a:r>
              <a:rPr lang="en-US" dirty="0" err="1"/>
              <a:t>Mbps</a:t>
            </a:r>
            <a:r>
              <a:rPr lang="en-US" dirty="0"/>
              <a:t>  (approximately)</a:t>
            </a:r>
          </a:p>
          <a:p>
            <a:pPr marL="0" indent="0">
              <a:buNone/>
            </a:pPr>
            <a:endParaRPr lang="en-US" dirty="0"/>
          </a:p>
          <a:p>
            <a:pPr marL="0" indent="0">
              <a:buNone/>
            </a:pPr>
            <a:r>
              <a:rPr lang="en-US" dirty="0"/>
              <a:t>How many Zoom Session a single Fiber can carry ?</a:t>
            </a:r>
          </a:p>
          <a:p>
            <a:r>
              <a:rPr lang="en-US" dirty="0"/>
              <a:t>100 sessions</a:t>
            </a:r>
          </a:p>
          <a:p>
            <a:r>
              <a:rPr lang="en-US" dirty="0"/>
              <a:t>1000 sessions</a:t>
            </a:r>
          </a:p>
          <a:p>
            <a:r>
              <a:rPr lang="en-US" dirty="0"/>
              <a:t>10000 sessions</a:t>
            </a:r>
          </a:p>
          <a:p>
            <a:r>
              <a:rPr lang="en-US" dirty="0"/>
              <a:t>1 Million Sessions</a:t>
            </a:r>
          </a:p>
          <a:p>
            <a:r>
              <a:rPr lang="en-US" dirty="0"/>
              <a:t>10 Million Sessions</a:t>
            </a:r>
          </a:p>
          <a:p>
            <a:r>
              <a:rPr lang="en-US" dirty="0"/>
              <a:t>100 Million Sessions</a:t>
            </a:r>
          </a:p>
          <a:p>
            <a:pPr marL="0" indent="0">
              <a:buNone/>
            </a:pPr>
            <a:endParaRPr lang="en-US" dirty="0"/>
          </a:p>
        </p:txBody>
      </p:sp>
      <p:sp>
        <p:nvSpPr>
          <p:cNvPr id="4" name="Footer Placeholder 3">
            <a:extLst>
              <a:ext uri="{FF2B5EF4-FFF2-40B4-BE49-F238E27FC236}">
                <a16:creationId xmlns:a16="http://schemas.microsoft.com/office/drawing/2014/main" id="{4FA976C1-6C0D-5946-B6A6-A15BA3EF3F60}"/>
              </a:ext>
            </a:extLst>
          </p:cNvPr>
          <p:cNvSpPr>
            <a:spLocks noGrp="1"/>
          </p:cNvSpPr>
          <p:nvPr>
            <p:ph type="ftr" sz="quarter" idx="10"/>
          </p:nvPr>
        </p:nvSpPr>
        <p:spPr/>
        <p:txBody>
          <a:bodyPr/>
          <a:lstStyle/>
          <a:p>
            <a:r>
              <a:rPr lang="en-US" dirty="0"/>
              <a:t>CS 211: Computer Architecture</a:t>
            </a:r>
          </a:p>
        </p:txBody>
      </p:sp>
    </p:spTree>
    <p:extLst>
      <p:ext uri="{BB962C8B-B14F-4D97-AF65-F5344CB8AC3E}">
        <p14:creationId xmlns:p14="http://schemas.microsoft.com/office/powerpoint/2010/main" val="31746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611B-81DC-C248-8DCC-5ADA9AC72F11}"/>
              </a:ext>
            </a:extLst>
          </p:cNvPr>
          <p:cNvSpPr>
            <a:spLocks noGrp="1"/>
          </p:cNvSpPr>
          <p:nvPr>
            <p:ph type="title"/>
          </p:nvPr>
        </p:nvSpPr>
        <p:spPr/>
        <p:txBody>
          <a:bodyPr/>
          <a:lstStyle/>
          <a:p>
            <a:r>
              <a:rPr lang="en-US" dirty="0"/>
              <a:t>Optical Fiber</a:t>
            </a:r>
          </a:p>
        </p:txBody>
      </p:sp>
      <p:sp>
        <p:nvSpPr>
          <p:cNvPr id="3" name="Content Placeholder 2">
            <a:extLst>
              <a:ext uri="{FF2B5EF4-FFF2-40B4-BE49-F238E27FC236}">
                <a16:creationId xmlns:a16="http://schemas.microsoft.com/office/drawing/2014/main" id="{FA36B28C-51A7-5B41-B7B9-9C70B29805D6}"/>
              </a:ext>
            </a:extLst>
          </p:cNvPr>
          <p:cNvSpPr>
            <a:spLocks noGrp="1"/>
          </p:cNvSpPr>
          <p:nvPr>
            <p:ph idx="1"/>
          </p:nvPr>
        </p:nvSpPr>
        <p:spPr/>
        <p:txBody>
          <a:bodyPr/>
          <a:lstStyle/>
          <a:p>
            <a:pPr marL="0" indent="0">
              <a:buNone/>
            </a:pPr>
            <a:r>
              <a:rPr lang="en-US" dirty="0"/>
              <a:t>In today’s class we are using Zoom Session</a:t>
            </a:r>
          </a:p>
          <a:p>
            <a:pPr marL="0" indent="0">
              <a:buNone/>
            </a:pPr>
            <a:r>
              <a:rPr lang="en-US" dirty="0"/>
              <a:t>Bandwidth requirement: 1 </a:t>
            </a:r>
            <a:r>
              <a:rPr lang="en-US" dirty="0" err="1"/>
              <a:t>Mbps</a:t>
            </a:r>
            <a:r>
              <a:rPr lang="en-US" dirty="0"/>
              <a:t> – 2 </a:t>
            </a:r>
            <a:r>
              <a:rPr lang="en-US" dirty="0" err="1"/>
              <a:t>Mbps</a:t>
            </a:r>
            <a:r>
              <a:rPr lang="en-US" dirty="0"/>
              <a:t>  (approximately)</a:t>
            </a:r>
          </a:p>
          <a:p>
            <a:pPr marL="0" indent="0">
              <a:buNone/>
            </a:pPr>
            <a:endParaRPr lang="en-US" dirty="0"/>
          </a:p>
          <a:p>
            <a:pPr marL="0" indent="0">
              <a:buNone/>
            </a:pPr>
            <a:r>
              <a:rPr lang="en-US" dirty="0"/>
              <a:t>How many Zoom Session a single Fiber can carry ?</a:t>
            </a:r>
          </a:p>
          <a:p>
            <a:r>
              <a:rPr lang="en-US" dirty="0"/>
              <a:t>100 sessions</a:t>
            </a:r>
          </a:p>
          <a:p>
            <a:r>
              <a:rPr lang="en-US" dirty="0"/>
              <a:t>1000 sessions</a:t>
            </a:r>
          </a:p>
          <a:p>
            <a:r>
              <a:rPr lang="en-US" dirty="0"/>
              <a:t>10000 sessions</a:t>
            </a:r>
          </a:p>
          <a:p>
            <a:r>
              <a:rPr lang="en-US" dirty="0"/>
              <a:t>1 Million Sessions</a:t>
            </a:r>
          </a:p>
          <a:p>
            <a:r>
              <a:rPr lang="en-US" dirty="0"/>
              <a:t>10 Million Sessions</a:t>
            </a:r>
          </a:p>
          <a:p>
            <a:r>
              <a:rPr lang="en-US" b="1" dirty="0">
                <a:solidFill>
                  <a:srgbClr val="0070C0"/>
                </a:solidFill>
              </a:rPr>
              <a:t>100 Million Sessions</a:t>
            </a:r>
          </a:p>
          <a:p>
            <a:pPr marL="0" indent="0">
              <a:buNone/>
            </a:pPr>
            <a:endParaRPr lang="en-US" dirty="0"/>
          </a:p>
          <a:p>
            <a:pPr marL="0" indent="0">
              <a:buNone/>
            </a:pPr>
            <a:r>
              <a:rPr lang="en-US" dirty="0">
                <a:hlinkClick r:id="rId2"/>
              </a:rPr>
              <a:t>https://spectrum.ieee.org/tech-talk/telecom/internet/single-optical-fibers-100-million-zoom</a:t>
            </a:r>
            <a:endParaRPr lang="en-US" dirty="0"/>
          </a:p>
          <a:p>
            <a:pPr marL="0" indent="0">
              <a:buNone/>
            </a:pPr>
            <a:endParaRPr lang="en-US" dirty="0"/>
          </a:p>
        </p:txBody>
      </p:sp>
    </p:spTree>
    <p:extLst>
      <p:ext uri="{BB962C8B-B14F-4D97-AF65-F5344CB8AC3E}">
        <p14:creationId xmlns:p14="http://schemas.microsoft.com/office/powerpoint/2010/main" val="4205639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441FA-DB76-6649-A286-24D214477F91}"/>
              </a:ext>
            </a:extLst>
          </p:cNvPr>
          <p:cNvSpPr>
            <a:spLocks noGrp="1"/>
          </p:cNvSpPr>
          <p:nvPr>
            <p:ph type="title"/>
          </p:nvPr>
        </p:nvSpPr>
        <p:spPr>
          <a:xfrm>
            <a:off x="396875" y="348350"/>
            <a:ext cx="7592093" cy="762000"/>
          </a:xfrm>
        </p:spPr>
        <p:txBody>
          <a:bodyPr/>
          <a:lstStyle/>
          <a:p>
            <a:r>
              <a:rPr lang="en-IN" dirty="0"/>
              <a:t>Nielsen's Law of Internet Bandwidth</a:t>
            </a:r>
            <a:br>
              <a:rPr lang="en-IN" dirty="0"/>
            </a:br>
            <a:endParaRPr lang="en-US" dirty="0"/>
          </a:p>
        </p:txBody>
      </p:sp>
      <p:sp>
        <p:nvSpPr>
          <p:cNvPr id="5" name="Content Placeholder 4">
            <a:extLst>
              <a:ext uri="{FF2B5EF4-FFF2-40B4-BE49-F238E27FC236}">
                <a16:creationId xmlns:a16="http://schemas.microsoft.com/office/drawing/2014/main" id="{F0C05E76-1A99-0742-B0DD-746CEF63E113}"/>
              </a:ext>
            </a:extLst>
          </p:cNvPr>
          <p:cNvSpPr>
            <a:spLocks noGrp="1"/>
          </p:cNvSpPr>
          <p:nvPr>
            <p:ph idx="1"/>
          </p:nvPr>
        </p:nvSpPr>
        <p:spPr>
          <a:xfrm>
            <a:off x="396875" y="1196752"/>
            <a:ext cx="7127453" cy="2304256"/>
          </a:xfrm>
        </p:spPr>
        <p:txBody>
          <a:bodyPr/>
          <a:lstStyle/>
          <a:p>
            <a:r>
              <a:rPr lang="en-IN" sz="2000" dirty="0"/>
              <a:t> Users' bandwidth grows by 50% per year </a:t>
            </a:r>
          </a:p>
          <a:p>
            <a:pPr lvl="1"/>
            <a:r>
              <a:rPr lang="en-IN" sz="1600" dirty="0"/>
              <a:t>10% less than Moore's Law for computer speed</a:t>
            </a:r>
          </a:p>
          <a:p>
            <a:pPr lvl="1"/>
            <a:r>
              <a:rPr lang="en-IN" sz="1600" dirty="0"/>
              <a:t>The new law fits data from 1983 to 2019</a:t>
            </a:r>
            <a:endParaRPr lang="en-US" sz="1600" dirty="0"/>
          </a:p>
        </p:txBody>
      </p:sp>
      <p:sp>
        <p:nvSpPr>
          <p:cNvPr id="4" name="Footer Placeholder 3">
            <a:extLst>
              <a:ext uri="{FF2B5EF4-FFF2-40B4-BE49-F238E27FC236}">
                <a16:creationId xmlns:a16="http://schemas.microsoft.com/office/drawing/2014/main" id="{29B39357-A27D-3E45-9C86-AEE24CED2485}"/>
              </a:ext>
            </a:extLst>
          </p:cNvPr>
          <p:cNvSpPr>
            <a:spLocks noGrp="1"/>
          </p:cNvSpPr>
          <p:nvPr>
            <p:ph type="ftr" sz="quarter" idx="10"/>
          </p:nvPr>
        </p:nvSpPr>
        <p:spPr/>
        <p:txBody>
          <a:bodyPr/>
          <a:lstStyle/>
          <a:p>
            <a:r>
              <a:rPr lang="en-US" dirty="0"/>
              <a:t>CS 211: Computer Architecture</a:t>
            </a:r>
          </a:p>
        </p:txBody>
      </p:sp>
      <p:pic>
        <p:nvPicPr>
          <p:cNvPr id="6" name="Picture 5">
            <a:extLst>
              <a:ext uri="{FF2B5EF4-FFF2-40B4-BE49-F238E27FC236}">
                <a16:creationId xmlns:a16="http://schemas.microsoft.com/office/drawing/2014/main" id="{2161C7FE-77BF-6943-A23F-45A3A10B8C76}"/>
              </a:ext>
            </a:extLst>
          </p:cNvPr>
          <p:cNvPicPr>
            <a:picLocks noChangeAspect="1"/>
          </p:cNvPicPr>
          <p:nvPr/>
        </p:nvPicPr>
        <p:blipFill>
          <a:blip r:embed="rId2"/>
          <a:stretch>
            <a:fillRect/>
          </a:stretch>
        </p:blipFill>
        <p:spPr>
          <a:xfrm>
            <a:off x="2657395" y="2636912"/>
            <a:ext cx="5347793" cy="3474620"/>
          </a:xfrm>
          <a:prstGeom prst="rect">
            <a:avLst/>
          </a:prstGeom>
        </p:spPr>
      </p:pic>
    </p:spTree>
    <p:extLst>
      <p:ext uri="{BB962C8B-B14F-4D97-AF65-F5344CB8AC3E}">
        <p14:creationId xmlns:p14="http://schemas.microsoft.com/office/powerpoint/2010/main" val="2202548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FCF21A-597D-114F-B134-90D18496ECDA}"/>
              </a:ext>
            </a:extLst>
          </p:cNvPr>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99988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FDECAE14-824F-1B44-8222-5363272B1DBF}"/>
              </a:ext>
            </a:extLst>
          </p:cNvPr>
          <p:cNvSpPr>
            <a:spLocks noGrp="1"/>
          </p:cNvSpPr>
          <p:nvPr>
            <p:ph type="title"/>
          </p:nvPr>
        </p:nvSpPr>
        <p:spPr/>
        <p:txBody>
          <a:bodyPr/>
          <a:lstStyle/>
          <a:p>
            <a:r>
              <a:rPr lang="en-US" altLang="en-US">
                <a:ea typeface="ＭＳ Ｐゴシック" panose="020B0600070205080204" pitchFamily="34" charset="-128"/>
              </a:rPr>
              <a:t>ARM</a:t>
            </a:r>
          </a:p>
        </p:txBody>
      </p:sp>
      <p:pic>
        <p:nvPicPr>
          <p:cNvPr id="30723" name="Picture 4">
            <a:extLst>
              <a:ext uri="{FF2B5EF4-FFF2-40B4-BE49-F238E27FC236}">
                <a16:creationId xmlns:a16="http://schemas.microsoft.com/office/drawing/2014/main" id="{6B0656F9-E0BF-6340-8014-B90004B27A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0"/>
            <a:ext cx="7129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056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7EF05148-06CF-A148-9EA8-27EFE7C4157F}"/>
              </a:ext>
            </a:extLst>
          </p:cNvPr>
          <p:cNvSpPr>
            <a:spLocks noGrp="1"/>
          </p:cNvSpPr>
          <p:nvPr>
            <p:ph type="title"/>
          </p:nvPr>
        </p:nvSpPr>
        <p:spPr>
          <a:xfrm>
            <a:off x="396875" y="35696"/>
            <a:ext cx="7592093" cy="762000"/>
          </a:xfrm>
        </p:spPr>
        <p:txBody>
          <a:bodyPr/>
          <a:lstStyle/>
          <a:p>
            <a:r>
              <a:rPr lang="en-US" altLang="en-US" dirty="0">
                <a:ea typeface="ＭＳ Ｐゴシック" panose="020B0600070205080204" pitchFamily="34" charset="-128"/>
              </a:rPr>
              <a:t>LC-3b ISA</a:t>
            </a:r>
          </a:p>
        </p:txBody>
      </p:sp>
      <p:sp>
        <p:nvSpPr>
          <p:cNvPr id="11" name="Content Placeholder 2">
            <a:extLst>
              <a:ext uri="{FF2B5EF4-FFF2-40B4-BE49-F238E27FC236}">
                <a16:creationId xmlns:a16="http://schemas.microsoft.com/office/drawing/2014/main" id="{FB00F7CE-3E1A-9E45-A0E6-9E1F357DEB0F}"/>
              </a:ext>
            </a:extLst>
          </p:cNvPr>
          <p:cNvSpPr>
            <a:spLocks noGrp="1"/>
          </p:cNvSpPr>
          <p:nvPr>
            <p:ph idx="1"/>
          </p:nvPr>
        </p:nvSpPr>
        <p:spPr>
          <a:xfrm>
            <a:off x="4644008" y="904551"/>
            <a:ext cx="3721100" cy="5184576"/>
          </a:xfrm>
        </p:spPr>
        <p:txBody>
          <a:bodyPr/>
          <a:lstStyle/>
          <a:p>
            <a:r>
              <a:rPr lang="en-US" altLang="en-US" dirty="0">
                <a:ea typeface="ＭＳ Ｐゴシック" panose="020B0600070205080204" pitchFamily="34" charset="-128"/>
              </a:rPr>
              <a:t>LC-3b ISA</a:t>
            </a:r>
          </a:p>
          <a:p>
            <a:pPr lvl="1"/>
            <a:r>
              <a:rPr lang="en-IN" dirty="0">
                <a:hlinkClick r:id="rId2"/>
              </a:rPr>
              <a:t>http://users.ece.utexas.edu/~patt/17s.460N/handouts/new_byte.pdf</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Concept of “bit steering”</a:t>
            </a:r>
          </a:p>
          <a:p>
            <a:pPr lvl="1"/>
            <a:r>
              <a:rPr lang="en-US" altLang="en-US" dirty="0">
                <a:ea typeface="ＭＳ Ｐゴシック" panose="020B0600070205080204" pitchFamily="34" charset="-128"/>
              </a:rPr>
              <a:t>A bit in the instruction determines the interpretation of other bits</a:t>
            </a:r>
          </a:p>
          <a:p>
            <a:pPr lvl="1"/>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pic>
        <p:nvPicPr>
          <p:cNvPr id="31747" name="Picture 9">
            <a:extLst>
              <a:ext uri="{FF2B5EF4-FFF2-40B4-BE49-F238E27FC236}">
                <a16:creationId xmlns:a16="http://schemas.microsoft.com/office/drawing/2014/main" id="{548E2567-AE66-7F46-84B2-4BB0F0D64C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057" y="904551"/>
            <a:ext cx="3975100" cy="57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805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2D85-B023-B448-86C0-605779BC59CF}"/>
              </a:ext>
            </a:extLst>
          </p:cNvPr>
          <p:cNvSpPr>
            <a:spLocks noGrp="1"/>
          </p:cNvSpPr>
          <p:nvPr>
            <p:ph type="title"/>
          </p:nvPr>
        </p:nvSpPr>
        <p:spPr/>
        <p:txBody>
          <a:bodyPr/>
          <a:lstStyle/>
          <a:p>
            <a:r>
              <a:rPr lang="en-US" dirty="0"/>
              <a:t>X86-64 ISA</a:t>
            </a:r>
          </a:p>
        </p:txBody>
      </p:sp>
      <p:sp>
        <p:nvSpPr>
          <p:cNvPr id="3" name="Content Placeholder 2">
            <a:extLst>
              <a:ext uri="{FF2B5EF4-FFF2-40B4-BE49-F238E27FC236}">
                <a16:creationId xmlns:a16="http://schemas.microsoft.com/office/drawing/2014/main" id="{72EC19CB-4F76-FC4E-98FE-7ECED43483DD}"/>
              </a:ext>
            </a:extLst>
          </p:cNvPr>
          <p:cNvSpPr>
            <a:spLocks noGrp="1"/>
          </p:cNvSpPr>
          <p:nvPr>
            <p:ph idx="1"/>
          </p:nvPr>
        </p:nvSpPr>
        <p:spPr>
          <a:xfrm>
            <a:off x="396875" y="1196752"/>
            <a:ext cx="7896225" cy="936104"/>
          </a:xfrm>
        </p:spPr>
        <p:txBody>
          <a:bodyPr/>
          <a:lstStyle/>
          <a:p>
            <a:r>
              <a:rPr lang="en-US" dirty="0"/>
              <a:t>Just too many instructions and details to fit into this page..</a:t>
            </a:r>
          </a:p>
          <a:p>
            <a:r>
              <a:rPr lang="en-US" dirty="0"/>
              <a:t>Too complex</a:t>
            </a:r>
          </a:p>
        </p:txBody>
      </p:sp>
      <p:pic>
        <p:nvPicPr>
          <p:cNvPr id="5" name="Picture 6" descr="f02-43-9780124077263">
            <a:extLst>
              <a:ext uri="{FF2B5EF4-FFF2-40B4-BE49-F238E27FC236}">
                <a16:creationId xmlns:a16="http://schemas.microsoft.com/office/drawing/2014/main" id="{A9E83917-5A52-1A48-8C02-BC348027E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35062" y="2256866"/>
            <a:ext cx="6419850" cy="4064000"/>
          </a:xfrm>
          <a:prstGeom prst="rect">
            <a:avLst/>
          </a:prstGeom>
        </p:spPr>
      </p:pic>
    </p:spTree>
    <p:extLst>
      <p:ext uri="{BB962C8B-B14F-4D97-AF65-F5344CB8AC3E}">
        <p14:creationId xmlns:p14="http://schemas.microsoft.com/office/powerpoint/2010/main" val="2881837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64F9-2BF9-EA4E-B69C-577B4C690F8D}"/>
              </a:ext>
            </a:extLst>
          </p:cNvPr>
          <p:cNvSpPr>
            <a:spLocks noGrp="1"/>
          </p:cNvSpPr>
          <p:nvPr>
            <p:ph type="title"/>
          </p:nvPr>
        </p:nvSpPr>
        <p:spPr/>
        <p:txBody>
          <a:bodyPr/>
          <a:lstStyle/>
          <a:p>
            <a:r>
              <a:rPr lang="en-US" dirty="0"/>
              <a:t>X86-64 ISA</a:t>
            </a:r>
          </a:p>
        </p:txBody>
      </p:sp>
      <p:sp>
        <p:nvSpPr>
          <p:cNvPr id="3" name="Content Placeholder 2">
            <a:extLst>
              <a:ext uri="{FF2B5EF4-FFF2-40B4-BE49-F238E27FC236}">
                <a16:creationId xmlns:a16="http://schemas.microsoft.com/office/drawing/2014/main" id="{8896CD2E-51BB-9048-B5E2-C9C7E947B2F0}"/>
              </a:ext>
            </a:extLst>
          </p:cNvPr>
          <p:cNvSpPr>
            <a:spLocks noGrp="1"/>
          </p:cNvSpPr>
          <p:nvPr>
            <p:ph idx="1"/>
          </p:nvPr>
        </p:nvSpPr>
        <p:spPr/>
        <p:txBody>
          <a:bodyPr/>
          <a:lstStyle/>
          <a:p>
            <a:r>
              <a:rPr lang="en-IN" dirty="0"/>
              <a:t>x86-64 ISA manual has over 3,800 pages</a:t>
            </a:r>
          </a:p>
          <a:p>
            <a:r>
              <a:rPr lang="en-IN" dirty="0"/>
              <a:t>This makes compiler very complex</a:t>
            </a:r>
          </a:p>
          <a:p>
            <a:r>
              <a:rPr lang="en-IN" dirty="0"/>
              <a:t>And many other issues..</a:t>
            </a:r>
          </a:p>
          <a:p>
            <a:r>
              <a:rPr lang="en-IN" dirty="0"/>
              <a:t>Complex Instruction Set Architecture</a:t>
            </a:r>
          </a:p>
          <a:p>
            <a:endParaRPr lang="en-IN" dirty="0"/>
          </a:p>
          <a:p>
            <a:r>
              <a:rPr lang="en-IN" dirty="0"/>
              <a:t>Yet. Intel is very successful</a:t>
            </a:r>
          </a:p>
          <a:p>
            <a:endParaRPr lang="en-US" dirty="0"/>
          </a:p>
        </p:txBody>
      </p:sp>
    </p:spTree>
    <p:extLst>
      <p:ext uri="{BB962C8B-B14F-4D97-AF65-F5344CB8AC3E}">
        <p14:creationId xmlns:p14="http://schemas.microsoft.com/office/powerpoint/2010/main" val="330081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752A-3A16-064F-9473-96215E9E48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82E99C-D4F3-CF43-B05E-413F4C514F66}"/>
              </a:ext>
            </a:extLst>
          </p:cNvPr>
          <p:cNvSpPr>
            <a:spLocks noGrp="1"/>
          </p:cNvSpPr>
          <p:nvPr>
            <p:ph idx="1"/>
          </p:nvPr>
        </p:nvSpPr>
        <p:spPr/>
        <p:txBody>
          <a:bodyPr/>
          <a:lstStyle/>
          <a:p>
            <a:r>
              <a:rPr lang="en-IN" dirty="0"/>
              <a:t>The instruction format determines the </a:t>
            </a:r>
            <a:r>
              <a:rPr lang="en-IN" dirty="0" err="1"/>
              <a:t>behavior</a:t>
            </a:r>
            <a:r>
              <a:rPr lang="en-IN" dirty="0"/>
              <a:t> and complexity of the instruction fetch (IF) and decode (ID) pipeline stages</a:t>
            </a:r>
          </a:p>
          <a:p>
            <a:r>
              <a:rPr lang="en-IN" dirty="0"/>
              <a:t>Fixed-size makes fetching instructions easy: just get the next </a:t>
            </a:r>
            <a:r>
              <a:rPr lang="en-IN" i="1" dirty="0"/>
              <a:t>n</a:t>
            </a:r>
            <a:r>
              <a:rPr lang="en-IN" dirty="0"/>
              <a:t> bytes.</a:t>
            </a:r>
          </a:p>
          <a:p>
            <a:r>
              <a:rPr lang="en-IN" dirty="0"/>
              <a:t>Fixed-size enables a decoding optimization known as </a:t>
            </a:r>
            <a:r>
              <a:rPr lang="en-IN" i="1" dirty="0"/>
              <a:t>direct encoding</a:t>
            </a:r>
            <a:r>
              <a:rPr lang="en-IN" dirty="0"/>
              <a:t>, in which the bits of the opcode’s value are mapped </a:t>
            </a:r>
            <a:r>
              <a:rPr lang="en-IN" i="1" dirty="0"/>
              <a:t>directly</a:t>
            </a:r>
            <a:r>
              <a:rPr lang="en-IN" dirty="0"/>
              <a:t> to various CPU control flags. E.g., one bit in the opcode might specify whether the Ex pipeline stage is enabled. Four bits might specify an index into the register file for the source register. This implies that the Decode pipeline stage is a no-op: once we have loaded the instruction, it is </a:t>
            </a:r>
            <a:r>
              <a:rPr lang="en-IN" i="1" dirty="0"/>
              <a:t>already</a:t>
            </a:r>
            <a:r>
              <a:rPr lang="en-IN" dirty="0"/>
              <a:t> decoded. </a:t>
            </a:r>
          </a:p>
          <a:p>
            <a:endParaRPr lang="en-US" dirty="0"/>
          </a:p>
        </p:txBody>
      </p:sp>
      <p:sp>
        <p:nvSpPr>
          <p:cNvPr id="4" name="Footer Placeholder 3">
            <a:extLst>
              <a:ext uri="{FF2B5EF4-FFF2-40B4-BE49-F238E27FC236}">
                <a16:creationId xmlns:a16="http://schemas.microsoft.com/office/drawing/2014/main" id="{8670392C-FFE6-3448-A245-96919D72EF95}"/>
              </a:ext>
            </a:extLst>
          </p:cNvPr>
          <p:cNvSpPr>
            <a:spLocks noGrp="1"/>
          </p:cNvSpPr>
          <p:nvPr>
            <p:ph type="ftr" sz="quarter" idx="10"/>
          </p:nvPr>
        </p:nvSpPr>
        <p:spPr/>
        <p:txBody>
          <a:bodyPr/>
          <a:lstStyle/>
          <a:p>
            <a:r>
              <a:rPr lang="en-US"/>
              <a:t>CS 305: Computer Architecture</a:t>
            </a:r>
            <a:endParaRPr lang="en-US" dirty="0"/>
          </a:p>
        </p:txBody>
      </p:sp>
    </p:spTree>
    <p:extLst>
      <p:ext uri="{BB962C8B-B14F-4D97-AF65-F5344CB8AC3E}">
        <p14:creationId xmlns:p14="http://schemas.microsoft.com/office/powerpoint/2010/main" val="122598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BCD2-6561-0E44-95B3-92E7C7FDEB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8785A-CAE4-4B49-AFA3-08B9A4B05EDD}"/>
              </a:ext>
            </a:extLst>
          </p:cNvPr>
          <p:cNvSpPr>
            <a:spLocks noGrp="1"/>
          </p:cNvSpPr>
          <p:nvPr>
            <p:ph idx="1"/>
          </p:nvPr>
        </p:nvSpPr>
        <p:spPr/>
        <p:txBody>
          <a:bodyPr/>
          <a:lstStyle/>
          <a:p>
            <a:r>
              <a:rPr lang="en-IN" sz="1600" dirty="0"/>
              <a:t>Instruction fetch and decode are inextricably mixed with variable-width instruction formats. We cannot know how long the instruction is until we have decoded at least part of it. Ideally, the low byte of the instruction contains enough information to know the full instruction size, so that the process is: Fetch 1 byte, Decode, Fetch remaining bytes, Decode. Often, however, this is not the case, and the IF and ID proceed in a loop-like fashion: fetch the beginning of the instruction, decode it to determine how much </a:t>
            </a:r>
            <a:r>
              <a:rPr lang="en-IN" sz="1600" i="1" dirty="0"/>
              <a:t>more</a:t>
            </a:r>
            <a:r>
              <a:rPr lang="en-IN" sz="1600" dirty="0"/>
              <a:t> to fetch, then fetch more, decode, and so forth, until the entire instruction has been fetched and decoded.</a:t>
            </a:r>
          </a:p>
          <a:p>
            <a:r>
              <a:rPr lang="en-IN" sz="1600" dirty="0"/>
              <a:t>Decoding variable-size instructions, even if the entire instruction is available (it isn’t!) is more complex. Direct encoding is almost impossible. The relevant parts of the instruction may be in different places for different instructions. As we’ll see below, MIPS has only three different instruction formats, and the operation is always in the same place in all three. x86, in contrast, has </a:t>
            </a:r>
          </a:p>
          <a:p>
            <a:r>
              <a:rPr lang="en-IN" sz="1600" dirty="0"/>
              <a:t>Extending a variable-size instruction format with new instructions is relatively easy. </a:t>
            </a:r>
          </a:p>
          <a:p>
            <a:endParaRPr lang="en-US" sz="1600" dirty="0"/>
          </a:p>
        </p:txBody>
      </p:sp>
      <p:sp>
        <p:nvSpPr>
          <p:cNvPr id="4" name="Footer Placeholder 3">
            <a:extLst>
              <a:ext uri="{FF2B5EF4-FFF2-40B4-BE49-F238E27FC236}">
                <a16:creationId xmlns:a16="http://schemas.microsoft.com/office/drawing/2014/main" id="{93BE2784-29B5-F341-BACF-A2655E46017E}"/>
              </a:ext>
            </a:extLst>
          </p:cNvPr>
          <p:cNvSpPr>
            <a:spLocks noGrp="1"/>
          </p:cNvSpPr>
          <p:nvPr>
            <p:ph type="ftr" sz="quarter" idx="10"/>
          </p:nvPr>
        </p:nvSpPr>
        <p:spPr/>
        <p:txBody>
          <a:bodyPr/>
          <a:lstStyle/>
          <a:p>
            <a:r>
              <a:rPr lang="en-US"/>
              <a:t>CS 305: Computer Architecture</a:t>
            </a:r>
            <a:endParaRPr lang="en-US" dirty="0"/>
          </a:p>
        </p:txBody>
      </p:sp>
    </p:spTree>
    <p:extLst>
      <p:ext uri="{BB962C8B-B14F-4D97-AF65-F5344CB8AC3E}">
        <p14:creationId xmlns:p14="http://schemas.microsoft.com/office/powerpoint/2010/main" val="235529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518-D558-F746-8A85-356574ABD6BE}"/>
              </a:ext>
            </a:extLst>
          </p:cNvPr>
          <p:cNvSpPr>
            <a:spLocks noGrp="1"/>
          </p:cNvSpPr>
          <p:nvPr>
            <p:ph type="ctrTitle"/>
          </p:nvPr>
        </p:nvSpPr>
        <p:spPr>
          <a:xfrm>
            <a:off x="611560" y="2564904"/>
            <a:ext cx="7772400" cy="1470025"/>
          </a:xfrm>
        </p:spPr>
        <p:txBody>
          <a:bodyPr/>
          <a:lstStyle/>
          <a:p>
            <a:r>
              <a:rPr lang="en-US" dirty="0">
                <a:solidFill>
                  <a:srgbClr val="0070C0"/>
                </a:solidFill>
              </a:rPr>
              <a:t>Instruction Set Architecture (ISA) - Basics</a:t>
            </a:r>
          </a:p>
        </p:txBody>
      </p:sp>
    </p:spTree>
    <p:extLst>
      <p:ext uri="{BB962C8B-B14F-4D97-AF65-F5344CB8AC3E}">
        <p14:creationId xmlns:p14="http://schemas.microsoft.com/office/powerpoint/2010/main" val="300646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E0DE0B1B-0279-C749-9517-A8F7F9B18D3D}"/>
              </a:ext>
            </a:extLst>
          </p:cNvPr>
          <p:cNvSpPr>
            <a:spLocks noGrp="1"/>
          </p:cNvSpPr>
          <p:nvPr>
            <p:ph type="title"/>
          </p:nvPr>
        </p:nvSpPr>
        <p:spPr/>
        <p:txBody>
          <a:bodyPr/>
          <a:lstStyle/>
          <a:p>
            <a:r>
              <a:rPr lang="en-US" altLang="en-US" dirty="0">
                <a:ea typeface="ＭＳ Ｐゴシック" panose="020B0600070205080204" pitchFamily="34" charset="-128"/>
              </a:rPr>
              <a:t>Types of Instructions</a:t>
            </a:r>
          </a:p>
        </p:txBody>
      </p:sp>
      <p:sp>
        <p:nvSpPr>
          <p:cNvPr id="38914" name="Content Placeholder 2">
            <a:extLst>
              <a:ext uri="{FF2B5EF4-FFF2-40B4-BE49-F238E27FC236}">
                <a16:creationId xmlns:a16="http://schemas.microsoft.com/office/drawing/2014/main" id="{85E09923-4580-2F4D-945B-BD1B5BDDACFE}"/>
              </a:ext>
            </a:extLst>
          </p:cNvPr>
          <p:cNvSpPr>
            <a:spLocks noGrp="1"/>
          </p:cNvSpPr>
          <p:nvPr>
            <p:ph idx="1"/>
          </p:nvPr>
        </p:nvSpPr>
        <p:spPr/>
        <p:txBody>
          <a:bodyPr/>
          <a:lstStyle/>
          <a:p>
            <a:r>
              <a:rPr lang="en-US" altLang="en-US" dirty="0">
                <a:solidFill>
                  <a:srgbClr val="C00000"/>
                </a:solidFill>
                <a:ea typeface="ＭＳ Ｐゴシック" panose="020B0600070205080204" pitchFamily="34" charset="-128"/>
              </a:rPr>
              <a:t>Operate instructions</a:t>
            </a:r>
          </a:p>
          <a:p>
            <a:pPr lvl="1"/>
            <a:r>
              <a:rPr lang="en-US" altLang="en-US" dirty="0">
                <a:ea typeface="ＭＳ Ｐゴシック" panose="020B0600070205080204" pitchFamily="34" charset="-128"/>
              </a:rPr>
              <a:t>Process data: arithmetic and logical operations</a:t>
            </a:r>
          </a:p>
          <a:p>
            <a:pPr marL="457200" lvl="1" indent="0">
              <a:buNone/>
            </a:pPr>
            <a:endParaRPr lang="en-US" altLang="en-US" dirty="0">
              <a:ea typeface="ＭＳ Ｐゴシック" panose="020B0600070205080204" pitchFamily="34" charset="-128"/>
            </a:endParaRPr>
          </a:p>
          <a:p>
            <a:r>
              <a:rPr lang="en-US" altLang="en-US" dirty="0">
                <a:solidFill>
                  <a:srgbClr val="C00000"/>
                </a:solidFill>
                <a:ea typeface="ＭＳ Ｐゴシック" panose="020B0600070205080204" pitchFamily="34" charset="-128"/>
              </a:rPr>
              <a:t>Data movement instructions</a:t>
            </a:r>
          </a:p>
          <a:p>
            <a:pPr lvl="1"/>
            <a:r>
              <a:rPr lang="en-US" altLang="en-US" dirty="0">
                <a:ea typeface="ＭＳ Ｐゴシック" panose="020B0600070205080204" pitchFamily="34" charset="-128"/>
              </a:rPr>
              <a:t>Move data between memory, registers, I/O devices</a:t>
            </a:r>
          </a:p>
          <a:p>
            <a:pPr marL="457200" lvl="1" indent="0">
              <a:buNone/>
            </a:pPr>
            <a:endParaRPr lang="en-US" altLang="en-US" dirty="0">
              <a:ea typeface="ＭＳ Ｐゴシック" panose="020B0600070205080204" pitchFamily="34" charset="-128"/>
            </a:endParaRPr>
          </a:p>
          <a:p>
            <a:r>
              <a:rPr lang="en-US" altLang="en-US" dirty="0">
                <a:solidFill>
                  <a:srgbClr val="C00000"/>
                </a:solidFill>
                <a:ea typeface="ＭＳ Ｐゴシック" panose="020B0600070205080204" pitchFamily="34" charset="-128"/>
              </a:rPr>
              <a:t>Control flow instructions</a:t>
            </a:r>
          </a:p>
          <a:p>
            <a:pPr lvl="1"/>
            <a:r>
              <a:rPr lang="en-US" altLang="en-US" dirty="0">
                <a:ea typeface="ＭＳ Ｐゴシック" panose="020B0600070205080204" pitchFamily="34" charset="-128"/>
              </a:rPr>
              <a:t>Change the sequence of instructions that are executed</a:t>
            </a:r>
          </a:p>
        </p:txBody>
      </p:sp>
    </p:spTree>
    <p:extLst>
      <p:ext uri="{BB962C8B-B14F-4D97-AF65-F5344CB8AC3E}">
        <p14:creationId xmlns:p14="http://schemas.microsoft.com/office/powerpoint/2010/main" val="1445792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5C1B8B7-D7C6-1744-B601-31DAF79E8EB9}"/>
              </a:ext>
            </a:extLst>
          </p:cNvPr>
          <p:cNvSpPr>
            <a:spLocks noGrp="1"/>
          </p:cNvSpPr>
          <p:nvPr>
            <p:ph type="title"/>
          </p:nvPr>
        </p:nvSpPr>
        <p:spPr/>
        <p:txBody>
          <a:bodyPr/>
          <a:lstStyle/>
          <a:p>
            <a:r>
              <a:rPr lang="en-US" altLang="en-US" dirty="0">
                <a:ea typeface="ＭＳ Ｐゴシック" panose="020B0600070205080204" pitchFamily="34" charset="-128"/>
              </a:rPr>
              <a:t>Addressing Modes</a:t>
            </a:r>
          </a:p>
        </p:txBody>
      </p:sp>
      <p:sp>
        <p:nvSpPr>
          <p:cNvPr id="49154" name="Content Placeholder 2">
            <a:extLst>
              <a:ext uri="{FF2B5EF4-FFF2-40B4-BE49-F238E27FC236}">
                <a16:creationId xmlns:a16="http://schemas.microsoft.com/office/drawing/2014/main" id="{23B55242-2885-D644-B3E2-9908C18406D5}"/>
              </a:ext>
            </a:extLst>
          </p:cNvPr>
          <p:cNvSpPr>
            <a:spLocks noGrp="1"/>
          </p:cNvSpPr>
          <p:nvPr>
            <p:ph idx="1"/>
          </p:nvPr>
        </p:nvSpPr>
        <p:spPr/>
        <p:txBody>
          <a:bodyPr/>
          <a:lstStyle/>
          <a:p>
            <a:r>
              <a:rPr lang="en-US" altLang="en-US" dirty="0">
                <a:solidFill>
                  <a:srgbClr val="C00000"/>
                </a:solidFill>
                <a:ea typeface="ＭＳ Ｐゴシック" panose="020B0600070205080204" pitchFamily="34" charset="-128"/>
              </a:rPr>
              <a:t>Addressing modes </a:t>
            </a:r>
            <a:r>
              <a:rPr lang="en-US" altLang="en-US" dirty="0">
                <a:ea typeface="ＭＳ Ｐゴシック" panose="020B0600070205080204" pitchFamily="34" charset="-128"/>
              </a:rPr>
              <a:t>specify how to obtain the operands</a:t>
            </a:r>
          </a:p>
          <a:p>
            <a:pPr lvl="1"/>
            <a:r>
              <a:rPr lang="en-US" altLang="en-US" b="1" dirty="0">
                <a:solidFill>
                  <a:srgbClr val="0070C0"/>
                </a:solidFill>
                <a:latin typeface="Calibri" panose="020F0502020204030204" pitchFamily="34" charset="0"/>
                <a:ea typeface="ＭＳ Ｐゴシック" panose="020B0600070205080204" pitchFamily="34" charset="-128"/>
              </a:rPr>
              <a:t>Absolute or immediate:</a:t>
            </a:r>
            <a:r>
              <a:rPr lang="en-US" altLang="en-US" dirty="0">
                <a:solidFill>
                  <a:srgbClr val="0070C0"/>
                </a:solidFill>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10000</a:t>
            </a:r>
          </a:p>
          <a:p>
            <a:pPr lvl="1">
              <a:buFontTx/>
              <a:buNone/>
            </a:pPr>
            <a:r>
              <a:rPr lang="en-US" altLang="en-US" dirty="0">
                <a:latin typeface="Calibri" panose="020F0502020204030204" pitchFamily="34" charset="0"/>
                <a:ea typeface="ＭＳ Ｐゴシック" panose="020B0600070205080204" pitchFamily="34" charset="-128"/>
              </a:rPr>
              <a:t>	use immediate value as address</a:t>
            </a:r>
          </a:p>
          <a:p>
            <a:pPr lvl="1"/>
            <a:r>
              <a:rPr lang="en-US" altLang="en-US" b="1" dirty="0">
                <a:solidFill>
                  <a:srgbClr val="0070C0"/>
                </a:solidFill>
                <a:latin typeface="Calibri" panose="020F0502020204030204" pitchFamily="34" charset="0"/>
                <a:ea typeface="ＭＳ Ｐゴシック" panose="020B0600070205080204" pitchFamily="34" charset="-128"/>
              </a:rPr>
              <a:t>Register Indirect: </a:t>
            </a:r>
            <a:r>
              <a:rPr lang="en-US" altLang="en-US" dirty="0">
                <a:latin typeface="Calibri" panose="020F0502020204030204" pitchFamily="34" charset="0"/>
                <a:ea typeface="ＭＳ Ｐゴシック" panose="020B0600070205080204" pitchFamily="34" charset="-128"/>
              </a:rPr>
              <a:t>		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base</a:t>
            </a:r>
            <a:r>
              <a:rPr lang="en-US" altLang="en-US" dirty="0">
                <a:solidFill>
                  <a:srgbClr val="0070C0"/>
                </a:solidFill>
                <a:latin typeface="Calibri" panose="020F0502020204030204" pitchFamily="34" charset="0"/>
                <a:ea typeface="ＭＳ Ｐゴシック" panose="020B0600070205080204" pitchFamily="34" charset="-128"/>
              </a:rPr>
              <a:t>)</a:t>
            </a:r>
          </a:p>
          <a:p>
            <a:pPr lvl="1">
              <a:buFontTx/>
              <a:buNone/>
            </a:pPr>
            <a:r>
              <a:rPr lang="en-US" altLang="en-US" dirty="0">
                <a:latin typeface="Calibri" panose="020F0502020204030204" pitchFamily="34" charset="0"/>
                <a:ea typeface="ＭＳ Ｐゴシック" panose="020B0600070205080204" pitchFamily="34" charset="-128"/>
              </a:rPr>
              <a:t>	use GPR[</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dirty="0">
                <a:latin typeface="Calibri" panose="020F0502020204030204" pitchFamily="34" charset="0"/>
                <a:ea typeface="ＭＳ Ｐゴシック" panose="020B0600070205080204" pitchFamily="34" charset="-128"/>
              </a:rPr>
              <a:t>] as address</a:t>
            </a:r>
          </a:p>
          <a:p>
            <a:pPr lvl="1"/>
            <a:r>
              <a:rPr lang="en-US" altLang="en-US" b="1" dirty="0">
                <a:solidFill>
                  <a:srgbClr val="0070C0"/>
                </a:solidFill>
                <a:latin typeface="Calibri" panose="020F0502020204030204" pitchFamily="34" charset="0"/>
                <a:ea typeface="ＭＳ Ｐゴシック" panose="020B0600070205080204" pitchFamily="34" charset="-128"/>
              </a:rPr>
              <a:t>Displaced or </a:t>
            </a:r>
            <a:r>
              <a:rPr lang="en-US" altLang="en-US" b="1" dirty="0" err="1">
                <a:solidFill>
                  <a:srgbClr val="0070C0"/>
                </a:solidFill>
                <a:latin typeface="Calibri" panose="020F0502020204030204" pitchFamily="34" charset="0"/>
                <a:ea typeface="ＭＳ Ｐゴシック" panose="020B0600070205080204" pitchFamily="34" charset="-128"/>
              </a:rPr>
              <a:t>base+Offset</a:t>
            </a:r>
            <a:r>
              <a:rPr lang="en-US" altLang="en-US" b="1" dirty="0">
                <a:solidFill>
                  <a:srgbClr val="0070C0"/>
                </a:solidFill>
                <a:latin typeface="Calibri" panose="020F0502020204030204" pitchFamily="34" charset="0"/>
                <a:ea typeface="ＭＳ Ｐゴシック" panose="020B0600070205080204" pitchFamily="34" charset="-128"/>
              </a:rPr>
              <a:t>:</a:t>
            </a:r>
            <a:r>
              <a:rPr lang="en-US" altLang="en-US" dirty="0">
                <a:latin typeface="Calibri" panose="020F0502020204030204" pitchFamily="34" charset="0"/>
                <a:ea typeface="ＭＳ Ｐゴシック" panose="020B0600070205080204" pitchFamily="34" charset="-128"/>
              </a:rPr>
              <a:t>	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offset(</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base</a:t>
            </a:r>
            <a:r>
              <a:rPr lang="en-US" altLang="en-US" dirty="0">
                <a:solidFill>
                  <a:srgbClr val="0070C0"/>
                </a:solidFill>
                <a:latin typeface="Calibri" panose="020F0502020204030204" pitchFamily="34" charset="0"/>
                <a:ea typeface="ＭＳ Ｐゴシック" panose="020B0600070205080204" pitchFamily="34" charset="-128"/>
              </a:rPr>
              <a:t>)</a:t>
            </a:r>
          </a:p>
          <a:p>
            <a:pPr lvl="1">
              <a:buFontTx/>
              <a:buNone/>
            </a:pPr>
            <a:r>
              <a:rPr lang="en-US" altLang="en-US" dirty="0">
                <a:latin typeface="Calibri" panose="020F0502020204030204" pitchFamily="34" charset="0"/>
                <a:ea typeface="ＭＳ Ｐゴシック" panose="020B0600070205080204" pitchFamily="34" charset="-128"/>
              </a:rPr>
              <a:t>	use </a:t>
            </a:r>
            <a:r>
              <a:rPr lang="en-US" altLang="en-US" dirty="0" err="1">
                <a:latin typeface="Calibri" panose="020F0502020204030204" pitchFamily="34" charset="0"/>
                <a:ea typeface="ＭＳ Ｐゴシック" panose="020B0600070205080204" pitchFamily="34" charset="-128"/>
              </a:rPr>
              <a:t>offset+GPR</a:t>
            </a:r>
            <a:r>
              <a:rPr lang="en-US" altLang="en-US" dirty="0">
                <a:latin typeface="Calibri" panose="020F0502020204030204" pitchFamily="34" charset="0"/>
                <a:ea typeface="ＭＳ Ｐゴシック" panose="020B0600070205080204" pitchFamily="34" charset="-128"/>
              </a:rPr>
              <a:t>[</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dirty="0">
                <a:latin typeface="Calibri" panose="020F0502020204030204" pitchFamily="34" charset="0"/>
                <a:ea typeface="ＭＳ Ｐゴシック" panose="020B0600070205080204" pitchFamily="34" charset="-128"/>
              </a:rPr>
              <a:t>] as address</a:t>
            </a:r>
          </a:p>
          <a:p>
            <a:pPr lvl="1"/>
            <a:r>
              <a:rPr lang="en-US" altLang="en-US" b="1" dirty="0">
                <a:solidFill>
                  <a:srgbClr val="0070C0"/>
                </a:solidFill>
                <a:latin typeface="Calibri" panose="020F0502020204030204" pitchFamily="34" charset="0"/>
                <a:ea typeface="ＭＳ Ｐゴシック" panose="020B0600070205080204" pitchFamily="34" charset="-128"/>
              </a:rPr>
              <a:t>Indexed:</a:t>
            </a:r>
            <a:r>
              <a:rPr lang="en-US" altLang="en-US" dirty="0">
                <a:latin typeface="Calibri" panose="020F0502020204030204" pitchFamily="34" charset="0"/>
                <a:ea typeface="ＭＳ Ｐゴシック" panose="020B0600070205080204" pitchFamily="34" charset="-128"/>
              </a:rPr>
              <a:t>			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base</a:t>
            </a:r>
            <a:r>
              <a:rPr lang="en-US" altLang="en-US" dirty="0">
                <a:solidFill>
                  <a:srgbClr val="0070C0"/>
                </a:solidFill>
                <a:latin typeface="Calibri" panose="020F0502020204030204" pitchFamily="34" charset="0"/>
                <a:ea typeface="ＭＳ Ｐゴシック" panose="020B0600070205080204" pitchFamily="34" charset="-128"/>
              </a:rPr>
              <a:t>, </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index</a:t>
            </a:r>
            <a:r>
              <a:rPr lang="en-US" altLang="en-US" dirty="0">
                <a:solidFill>
                  <a:srgbClr val="0070C0"/>
                </a:solidFill>
                <a:latin typeface="Calibri" panose="020F0502020204030204" pitchFamily="34" charset="0"/>
                <a:ea typeface="ＭＳ Ｐゴシック" panose="020B0600070205080204" pitchFamily="34" charset="-128"/>
              </a:rPr>
              <a:t>)</a:t>
            </a:r>
          </a:p>
          <a:p>
            <a:pPr lvl="1">
              <a:buFontTx/>
              <a:buNone/>
            </a:pPr>
            <a:r>
              <a:rPr lang="en-US" altLang="en-US" dirty="0">
                <a:latin typeface="Calibri" panose="020F0502020204030204" pitchFamily="34" charset="0"/>
                <a:ea typeface="ＭＳ Ｐゴシック" panose="020B0600070205080204" pitchFamily="34" charset="-128"/>
              </a:rPr>
              <a:t>	use GPR[</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dirty="0">
                <a:latin typeface="Calibri" panose="020F0502020204030204" pitchFamily="34" charset="0"/>
                <a:ea typeface="ＭＳ Ｐゴシック" panose="020B0600070205080204" pitchFamily="34" charset="-128"/>
              </a:rPr>
              <a:t>]+GPR[</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index</a:t>
            </a:r>
            <a:r>
              <a:rPr lang="en-US" altLang="en-US" dirty="0">
                <a:latin typeface="Calibri" panose="020F0502020204030204" pitchFamily="34" charset="0"/>
                <a:ea typeface="ＭＳ Ｐゴシック" panose="020B0600070205080204" pitchFamily="34" charset="-128"/>
              </a:rPr>
              <a:t>] as address</a:t>
            </a:r>
          </a:p>
          <a:p>
            <a:pPr lvl="1"/>
            <a:r>
              <a:rPr lang="en-US" altLang="en-US" b="1" dirty="0">
                <a:solidFill>
                  <a:srgbClr val="0070C0"/>
                </a:solidFill>
                <a:latin typeface="Calibri" panose="020F0502020204030204" pitchFamily="34" charset="0"/>
                <a:ea typeface="ＭＳ Ｐゴシック" panose="020B0600070205080204" pitchFamily="34" charset="-128"/>
              </a:rPr>
              <a:t>Memory Indirect</a:t>
            </a:r>
            <a:r>
              <a:rPr lang="en-US" altLang="en-US" dirty="0">
                <a:latin typeface="Calibri" panose="020F0502020204030204" pitchFamily="34" charset="0"/>
                <a:ea typeface="ＭＳ Ｐゴシック" panose="020B0600070205080204" pitchFamily="34" charset="-128"/>
              </a:rPr>
              <a:t>		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base</a:t>
            </a:r>
            <a:r>
              <a:rPr lang="en-US" altLang="en-US" dirty="0">
                <a:solidFill>
                  <a:srgbClr val="0070C0"/>
                </a:solidFill>
                <a:latin typeface="Calibri" panose="020F0502020204030204" pitchFamily="34" charset="0"/>
                <a:ea typeface="ＭＳ Ｐゴシック" panose="020B0600070205080204" pitchFamily="34" charset="-128"/>
              </a:rPr>
              <a:t>))</a:t>
            </a:r>
          </a:p>
          <a:p>
            <a:pPr lvl="1">
              <a:buFontTx/>
              <a:buNone/>
            </a:pPr>
            <a:r>
              <a:rPr lang="en-US" altLang="en-US" dirty="0">
                <a:latin typeface="Calibri" panose="020F0502020204030204" pitchFamily="34" charset="0"/>
                <a:ea typeface="ＭＳ Ｐゴシック" panose="020B0600070205080204" pitchFamily="34" charset="-128"/>
              </a:rPr>
              <a:t>	use value at M[ GPR[ </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baseline="-25000" dirty="0">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 ] as address</a:t>
            </a:r>
          </a:p>
          <a:p>
            <a:pPr lvl="1"/>
            <a:r>
              <a:rPr lang="en-US" altLang="en-US" b="1" dirty="0">
                <a:solidFill>
                  <a:srgbClr val="0070C0"/>
                </a:solidFill>
                <a:latin typeface="Calibri" panose="020F0502020204030204" pitchFamily="34" charset="0"/>
                <a:ea typeface="ＭＳ Ｐゴシック" panose="020B0600070205080204" pitchFamily="34" charset="-128"/>
              </a:rPr>
              <a:t>Auto </a:t>
            </a:r>
            <a:r>
              <a:rPr lang="en-US" altLang="en-US" b="1" dirty="0" err="1">
                <a:solidFill>
                  <a:srgbClr val="0070C0"/>
                </a:solidFill>
                <a:latin typeface="Calibri" panose="020F0502020204030204" pitchFamily="34" charset="0"/>
                <a:ea typeface="ＭＳ Ｐゴシック" panose="020B0600070205080204" pitchFamily="34" charset="-128"/>
              </a:rPr>
              <a:t>inc</a:t>
            </a:r>
            <a:r>
              <a:rPr lang="en-US" altLang="en-US" b="1" dirty="0">
                <a:solidFill>
                  <a:srgbClr val="0070C0"/>
                </a:solidFill>
                <a:latin typeface="Calibri" panose="020F0502020204030204" pitchFamily="34" charset="0"/>
                <a:ea typeface="ＭＳ Ｐゴシック" panose="020B0600070205080204" pitchFamily="34" charset="-128"/>
              </a:rPr>
              <a:t>/decrement</a:t>
            </a:r>
            <a:r>
              <a:rPr lang="en-US" altLang="en-US" dirty="0">
                <a:latin typeface="Calibri" panose="020F0502020204030204" pitchFamily="34" charset="0"/>
                <a:ea typeface="ＭＳ Ｐゴシック" panose="020B0600070205080204" pitchFamily="34" charset="-128"/>
              </a:rPr>
              <a:t>	LW </a:t>
            </a:r>
            <a:r>
              <a:rPr lang="en-US" altLang="en-US" dirty="0" err="1">
                <a:latin typeface="Calibri" panose="020F0502020204030204" pitchFamily="34" charset="0"/>
                <a:ea typeface="ＭＳ Ｐゴシック" panose="020B0600070205080204" pitchFamily="34" charset="-128"/>
              </a:rPr>
              <a:t>Rt</a:t>
            </a:r>
            <a:r>
              <a:rPr lang="en-US" altLang="en-US" dirty="0">
                <a:latin typeface="Calibri" panose="020F0502020204030204" pitchFamily="34" charset="0"/>
                <a:ea typeface="ＭＳ Ｐゴシック" panose="020B0600070205080204" pitchFamily="34" charset="-128"/>
              </a:rPr>
              <a:t>, </a:t>
            </a:r>
            <a:r>
              <a:rPr lang="en-US" altLang="en-US" dirty="0">
                <a:solidFill>
                  <a:srgbClr val="0070C0"/>
                </a:solidFill>
                <a:latin typeface="Calibri" panose="020F0502020204030204" pitchFamily="34" charset="0"/>
                <a:ea typeface="ＭＳ Ｐゴシック" panose="020B0600070205080204" pitchFamily="34" charset="-128"/>
              </a:rPr>
              <a:t>(</a:t>
            </a:r>
            <a:r>
              <a:rPr lang="en-US" altLang="en-US" dirty="0" err="1">
                <a:solidFill>
                  <a:srgbClr val="0070C0"/>
                </a:solidFill>
                <a:latin typeface="Calibri" panose="020F0502020204030204" pitchFamily="34" charset="0"/>
                <a:ea typeface="ＭＳ Ｐゴシック" panose="020B0600070205080204" pitchFamily="34" charset="-128"/>
              </a:rPr>
              <a:t>r</a:t>
            </a:r>
            <a:r>
              <a:rPr lang="en-US" altLang="en-US" baseline="-25000" dirty="0" err="1">
                <a:solidFill>
                  <a:srgbClr val="0070C0"/>
                </a:solidFill>
                <a:latin typeface="Calibri" panose="020F0502020204030204" pitchFamily="34" charset="0"/>
                <a:ea typeface="ＭＳ Ｐゴシック" panose="020B0600070205080204" pitchFamily="34" charset="-128"/>
              </a:rPr>
              <a:t>base</a:t>
            </a:r>
            <a:r>
              <a:rPr lang="en-US" altLang="en-US" dirty="0">
                <a:solidFill>
                  <a:srgbClr val="0070C0"/>
                </a:solidFill>
                <a:latin typeface="Calibri" panose="020F0502020204030204" pitchFamily="34" charset="0"/>
                <a:ea typeface="ＭＳ Ｐゴシック" panose="020B0600070205080204" pitchFamily="34" charset="-128"/>
              </a:rPr>
              <a:t>)</a:t>
            </a:r>
          </a:p>
          <a:p>
            <a:pPr lvl="1">
              <a:buFontTx/>
              <a:buNone/>
            </a:pPr>
            <a:r>
              <a:rPr lang="en-US" altLang="en-US" dirty="0">
                <a:latin typeface="Calibri" panose="020F0502020204030204" pitchFamily="34" charset="0"/>
                <a:ea typeface="ＭＳ Ｐゴシック" panose="020B0600070205080204" pitchFamily="34" charset="-128"/>
              </a:rPr>
              <a:t>	use GRP[</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dirty="0">
                <a:latin typeface="Calibri" panose="020F0502020204030204" pitchFamily="34" charset="0"/>
                <a:ea typeface="ＭＳ Ｐゴシック" panose="020B0600070205080204" pitchFamily="34" charset="-128"/>
              </a:rPr>
              <a:t>] as address, but </a:t>
            </a:r>
            <a:r>
              <a:rPr lang="en-US" altLang="en-US" dirty="0" err="1">
                <a:latin typeface="Calibri" panose="020F0502020204030204" pitchFamily="34" charset="0"/>
                <a:ea typeface="ＭＳ Ｐゴシック" panose="020B0600070205080204" pitchFamily="34" charset="-128"/>
              </a:rPr>
              <a:t>inc.</a:t>
            </a:r>
            <a:r>
              <a:rPr lang="en-US" altLang="en-US" dirty="0">
                <a:latin typeface="Calibri" panose="020F0502020204030204" pitchFamily="34" charset="0"/>
                <a:ea typeface="ＭＳ Ｐゴシック" panose="020B0600070205080204" pitchFamily="34" charset="-128"/>
              </a:rPr>
              <a:t> or </a:t>
            </a:r>
            <a:r>
              <a:rPr lang="en-US" altLang="en-US" dirty="0" err="1">
                <a:latin typeface="Calibri" panose="020F0502020204030204" pitchFamily="34" charset="0"/>
                <a:ea typeface="ＭＳ Ｐゴシック" panose="020B0600070205080204" pitchFamily="34" charset="-128"/>
              </a:rPr>
              <a:t>dec.</a:t>
            </a:r>
            <a:r>
              <a:rPr lang="en-US" altLang="en-US" dirty="0">
                <a:latin typeface="Calibri" panose="020F0502020204030204" pitchFamily="34" charset="0"/>
                <a:ea typeface="ＭＳ Ｐゴシック" panose="020B0600070205080204" pitchFamily="34" charset="-128"/>
              </a:rPr>
              <a:t> GPR[</a:t>
            </a:r>
            <a:r>
              <a:rPr lang="en-US" altLang="en-US" dirty="0" err="1">
                <a:latin typeface="Calibri" panose="020F0502020204030204" pitchFamily="34" charset="0"/>
                <a:ea typeface="ＭＳ Ｐゴシック" panose="020B0600070205080204" pitchFamily="34" charset="-128"/>
              </a:rPr>
              <a:t>r</a:t>
            </a:r>
            <a:r>
              <a:rPr lang="en-US" altLang="en-US" baseline="-25000" dirty="0" err="1">
                <a:latin typeface="Calibri" panose="020F0502020204030204" pitchFamily="34" charset="0"/>
                <a:ea typeface="ＭＳ Ｐゴシック" panose="020B0600070205080204" pitchFamily="34" charset="-128"/>
              </a:rPr>
              <a:t>base</a:t>
            </a:r>
            <a:r>
              <a:rPr lang="en-US" altLang="en-US" dirty="0">
                <a:latin typeface="Calibri" panose="020F0502020204030204" pitchFamily="34" charset="0"/>
                <a:ea typeface="ＭＳ Ｐゴシック" panose="020B0600070205080204" pitchFamily="34" charset="-128"/>
              </a:rPr>
              <a:t>] each time </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243880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E6606FF1-EA7B-CD4B-B311-BF3C4973F501}"/>
              </a:ext>
            </a:extLst>
          </p:cNvPr>
          <p:cNvSpPr>
            <a:spLocks noGrp="1"/>
          </p:cNvSpPr>
          <p:nvPr>
            <p:ph type="title"/>
          </p:nvPr>
        </p:nvSpPr>
        <p:spPr/>
        <p:txBody>
          <a:bodyPr/>
          <a:lstStyle/>
          <a:p>
            <a:r>
              <a:rPr lang="en-US" altLang="en-US" dirty="0">
                <a:ea typeface="ＭＳ Ｐゴシック" panose="020B0600070205080204" pitchFamily="34" charset="-128"/>
              </a:rPr>
              <a:t>Evolution of Register Architecture</a:t>
            </a:r>
          </a:p>
        </p:txBody>
      </p:sp>
      <p:sp>
        <p:nvSpPr>
          <p:cNvPr id="3" name="Content Placeholder 2">
            <a:extLst>
              <a:ext uri="{FF2B5EF4-FFF2-40B4-BE49-F238E27FC236}">
                <a16:creationId xmlns:a16="http://schemas.microsoft.com/office/drawing/2014/main" id="{002E941D-E7D0-7C4C-A37B-9F4951B0B96B}"/>
              </a:ext>
            </a:extLst>
          </p:cNvPr>
          <p:cNvSpPr>
            <a:spLocks noGrp="1"/>
          </p:cNvSpPr>
          <p:nvPr>
            <p:ph idx="1"/>
          </p:nvPr>
        </p:nvSpPr>
        <p:spPr/>
        <p:txBody>
          <a:bodyPr/>
          <a:lstStyle/>
          <a:p>
            <a:r>
              <a:rPr lang="en-US" altLang="en-US" dirty="0">
                <a:ea typeface="ＭＳ Ｐゴシック" panose="020B0600070205080204" pitchFamily="34" charset="-128"/>
              </a:rPr>
              <a:t>Accumulator</a:t>
            </a:r>
          </a:p>
          <a:p>
            <a:pPr lvl="1"/>
            <a:r>
              <a:rPr lang="en-US" altLang="en-US" dirty="0">
                <a:ea typeface="ＭＳ Ｐゴシック" panose="020B0600070205080204" pitchFamily="34" charset="-128"/>
              </a:rPr>
              <a:t>a legacy from the “adding” machine days</a:t>
            </a:r>
          </a:p>
          <a:p>
            <a:pPr>
              <a:buFont typeface="Wingdings" pitchFamily="2" charset="2"/>
              <a:buNone/>
            </a:pPr>
            <a:endParaRPr lang="en-US" altLang="en-US" dirty="0">
              <a:ea typeface="ＭＳ Ｐゴシック" panose="020B0600070205080204" pitchFamily="34" charset="-128"/>
            </a:endParaRPr>
          </a:p>
          <a:p>
            <a:r>
              <a:rPr lang="en-US" altLang="en-US" dirty="0">
                <a:ea typeface="ＭＳ Ｐゴシック" panose="020B0600070205080204" pitchFamily="34" charset="-128"/>
              </a:rPr>
              <a:t>Accumulator + address registers</a:t>
            </a:r>
          </a:p>
          <a:p>
            <a:pPr lvl="1"/>
            <a:r>
              <a:rPr lang="en-US" altLang="en-US" dirty="0">
                <a:ea typeface="ＭＳ Ｐゴシック" panose="020B0600070205080204" pitchFamily="34" charset="-128"/>
              </a:rPr>
              <a:t>need register indirection</a:t>
            </a:r>
          </a:p>
          <a:p>
            <a:pPr lvl="1"/>
            <a:r>
              <a:rPr lang="en-US" altLang="en-US" dirty="0">
                <a:ea typeface="ＭＳ Ｐゴシック" panose="020B0600070205080204" pitchFamily="34" charset="-128"/>
              </a:rPr>
              <a:t>initially address registers were special-purpose, i.e., can only be loaded with an address for indirection</a:t>
            </a:r>
          </a:p>
          <a:p>
            <a:pPr lvl="1"/>
            <a:r>
              <a:rPr lang="en-US" altLang="en-US" dirty="0">
                <a:ea typeface="ＭＳ Ｐゴシック" panose="020B0600070205080204" pitchFamily="34" charset="-128"/>
              </a:rPr>
              <a:t>eventually arithmetic on addresses became supported</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General purpose registers (GPR)</a:t>
            </a:r>
          </a:p>
          <a:p>
            <a:pPr lvl="1"/>
            <a:r>
              <a:rPr lang="en-US" altLang="en-US" dirty="0">
                <a:ea typeface="ＭＳ Ｐゴシック" panose="020B0600070205080204" pitchFamily="34" charset="-128"/>
              </a:rPr>
              <a:t>all registers good for all purposes</a:t>
            </a:r>
          </a:p>
          <a:p>
            <a:pPr lvl="1"/>
            <a:r>
              <a:rPr lang="en-US" altLang="en-US" dirty="0">
                <a:ea typeface="ＭＳ Ｐゴシック" panose="020B0600070205080204" pitchFamily="34" charset="-128"/>
              </a:rPr>
              <a:t>grew from a few registers to 32 (common for RISC) to 128 in Intel IA-64</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14243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6AD4BAA9-35E3-BD4C-ACE5-2ED720F93A52}"/>
              </a:ext>
            </a:extLst>
          </p:cNvPr>
          <p:cNvSpPr>
            <a:spLocks noGrp="1"/>
          </p:cNvSpPr>
          <p:nvPr>
            <p:ph type="title"/>
          </p:nvPr>
        </p:nvSpPr>
        <p:spPr>
          <a:xfrm>
            <a:off x="380107" y="260648"/>
            <a:ext cx="7592093" cy="762000"/>
          </a:xfrm>
        </p:spPr>
        <p:txBody>
          <a:bodyPr/>
          <a:lstStyle/>
          <a:p>
            <a:r>
              <a:rPr lang="en-US" altLang="en-US" dirty="0">
                <a:ea typeface="ＭＳ Ｐゴシック" panose="020B0600070205080204" pitchFamily="34" charset="-128"/>
              </a:rPr>
              <a:t>Elements of ISA –Register (Repeat)</a:t>
            </a:r>
          </a:p>
        </p:txBody>
      </p:sp>
      <p:sp>
        <p:nvSpPr>
          <p:cNvPr id="3" name="Content Placeholder 2">
            <a:extLst>
              <a:ext uri="{FF2B5EF4-FFF2-40B4-BE49-F238E27FC236}">
                <a16:creationId xmlns:a16="http://schemas.microsoft.com/office/drawing/2014/main" id="{46E09A2A-3F54-DC44-B147-11FE46AB6423}"/>
              </a:ext>
            </a:extLst>
          </p:cNvPr>
          <p:cNvSpPr>
            <a:spLocks noGrp="1"/>
          </p:cNvSpPr>
          <p:nvPr>
            <p:ph idx="1"/>
          </p:nvPr>
        </p:nvSpPr>
        <p:spPr/>
        <p:txBody>
          <a:bodyPr/>
          <a:lstStyle/>
          <a:p>
            <a:r>
              <a:rPr lang="en-US" altLang="en-US" dirty="0">
                <a:solidFill>
                  <a:srgbClr val="C00000"/>
                </a:solidFill>
                <a:ea typeface="ＭＳ Ｐゴシック" panose="020B0600070205080204" pitchFamily="34" charset="-128"/>
              </a:rPr>
              <a:t>Registers</a:t>
            </a:r>
          </a:p>
          <a:p>
            <a:pPr lvl="1"/>
            <a:r>
              <a:rPr lang="en-US" altLang="en-US" dirty="0">
                <a:solidFill>
                  <a:srgbClr val="000000"/>
                </a:solidFill>
                <a:ea typeface="ＭＳ Ｐゴシック" panose="020B0600070205080204" pitchFamily="34" charset="-128"/>
              </a:rPr>
              <a:t>How many?</a:t>
            </a:r>
          </a:p>
          <a:p>
            <a:pPr lvl="1"/>
            <a:r>
              <a:rPr lang="en-US" altLang="en-US" dirty="0">
                <a:solidFill>
                  <a:srgbClr val="000000"/>
                </a:solidFill>
                <a:ea typeface="ＭＳ Ｐゴシック" panose="020B0600070205080204" pitchFamily="34" charset="-128"/>
              </a:rPr>
              <a:t>Size of each register</a:t>
            </a:r>
          </a:p>
          <a:p>
            <a:pPr lvl="1"/>
            <a:endParaRPr lang="en-US" altLang="en-US" dirty="0">
              <a:solidFill>
                <a:srgbClr val="000000"/>
              </a:solidFill>
              <a:ea typeface="ＭＳ Ｐゴシック" panose="020B0600070205080204" pitchFamily="34" charset="-128"/>
            </a:endParaRPr>
          </a:p>
          <a:p>
            <a:r>
              <a:rPr lang="en-US" altLang="en-US" dirty="0">
                <a:solidFill>
                  <a:srgbClr val="C00000"/>
                </a:solidFill>
                <a:ea typeface="ＭＳ Ｐゴシック" panose="020B0600070205080204" pitchFamily="34" charset="-128"/>
              </a:rPr>
              <a:t>Why - having registers a good idea?</a:t>
            </a:r>
          </a:p>
          <a:p>
            <a:pPr lvl="1"/>
            <a:r>
              <a:rPr lang="en-US" altLang="en-US" dirty="0">
                <a:solidFill>
                  <a:srgbClr val="000000"/>
                </a:solidFill>
                <a:ea typeface="ＭＳ Ｐゴシック" panose="020B0600070205080204" pitchFamily="34" charset="-128"/>
              </a:rPr>
              <a:t>Because programs exhibit a characteristic called </a:t>
            </a:r>
            <a:r>
              <a:rPr lang="en-US" altLang="en-US" dirty="0">
                <a:solidFill>
                  <a:srgbClr val="0070C0"/>
                </a:solidFill>
                <a:ea typeface="ＭＳ Ｐゴシック" panose="020B0600070205080204" pitchFamily="34" charset="-128"/>
              </a:rPr>
              <a:t>data locality </a:t>
            </a:r>
          </a:p>
          <a:p>
            <a:pPr lvl="1"/>
            <a:r>
              <a:rPr lang="en-US" altLang="en-US" dirty="0">
                <a:solidFill>
                  <a:srgbClr val="0070C0"/>
                </a:solidFill>
                <a:ea typeface="ＭＳ Ｐゴシック" panose="020B0600070205080204" pitchFamily="34" charset="-128"/>
              </a:rPr>
              <a:t>A recently produced/accessed value is likely to be used more than once (temporal locality)</a:t>
            </a:r>
          </a:p>
          <a:p>
            <a:pPr lvl="2"/>
            <a:r>
              <a:rPr lang="en-US" altLang="en-US" dirty="0">
                <a:solidFill>
                  <a:srgbClr val="000000"/>
                </a:solidFill>
                <a:ea typeface="ＭＳ Ｐゴシック" panose="020B0600070205080204" pitchFamily="34" charset="-128"/>
              </a:rPr>
              <a:t>Storing that value in a register eliminates the need to go to memory each time that value is needed </a:t>
            </a:r>
          </a:p>
          <a:p>
            <a:pPr lvl="1"/>
            <a:r>
              <a:rPr lang="en-US" altLang="en-US" dirty="0">
                <a:solidFill>
                  <a:srgbClr val="000000"/>
                </a:solidFill>
                <a:ea typeface="ＭＳ Ｐゴシック" panose="020B0600070205080204" pitchFamily="34" charset="-128"/>
              </a:rPr>
              <a:t>Registers are built directly in hardware – so they are very fast – faster than 1 ns  i.e. 5-10 times faster than cache memory</a:t>
            </a:r>
          </a:p>
          <a:p>
            <a:pPr lvl="1"/>
            <a:r>
              <a:rPr lang="en-US" altLang="en-US" dirty="0">
                <a:solidFill>
                  <a:srgbClr val="000000"/>
                </a:solidFill>
                <a:ea typeface="ＭＳ Ｐゴシック" panose="020B0600070205080204" pitchFamily="34" charset="-128"/>
              </a:rPr>
              <a:t>In Load-store (register –register) architecture, data never goes to ALU from memory. Data is first brought to registers.</a:t>
            </a:r>
          </a:p>
        </p:txBody>
      </p:sp>
    </p:spTree>
    <p:extLst>
      <p:ext uri="{BB962C8B-B14F-4D97-AF65-F5344CB8AC3E}">
        <p14:creationId xmlns:p14="http://schemas.microsoft.com/office/powerpoint/2010/main" val="1333406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B0AA93F2-C59D-8047-876E-DDE3E43FF6CF}"/>
              </a:ext>
            </a:extLst>
          </p:cNvPr>
          <p:cNvSpPr>
            <a:spLocks noGrp="1"/>
          </p:cNvSpPr>
          <p:nvPr>
            <p:ph type="title"/>
          </p:nvPr>
        </p:nvSpPr>
        <p:spPr>
          <a:xfrm>
            <a:off x="457200" y="68263"/>
            <a:ext cx="8229600" cy="1143000"/>
          </a:xfrm>
        </p:spPr>
        <p:txBody>
          <a:bodyPr/>
          <a:lstStyle/>
          <a:p>
            <a:r>
              <a:rPr lang="en-US" altLang="en-US" dirty="0">
                <a:ea typeface="ＭＳ Ｐゴシック" panose="020B0600070205080204" pitchFamily="34" charset="-128"/>
              </a:rPr>
              <a:t>We will learn that is in-between..</a:t>
            </a:r>
          </a:p>
        </p:txBody>
      </p:sp>
      <p:sp>
        <p:nvSpPr>
          <p:cNvPr id="3" name="Content Placeholder 2">
            <a:extLst>
              <a:ext uri="{FF2B5EF4-FFF2-40B4-BE49-F238E27FC236}">
                <a16:creationId xmlns:a16="http://schemas.microsoft.com/office/drawing/2014/main" id="{2AE0EF8F-1B3A-8648-B46A-E7D5945EB32D}"/>
              </a:ext>
            </a:extLst>
          </p:cNvPr>
          <p:cNvSpPr>
            <a:spLocks noGrp="1"/>
          </p:cNvSpPr>
          <p:nvPr>
            <p:ph idx="1"/>
          </p:nvPr>
        </p:nvSpPr>
        <p:spPr>
          <a:xfrm>
            <a:off x="1143000" y="1752600"/>
            <a:ext cx="4495800" cy="3581400"/>
          </a:xfrm>
        </p:spPr>
        <p:txBody>
          <a:bodyPr vert="horz" lIns="91440" tIns="45720" rIns="91440" bIns="45720" rtlCol="0" anchor="t" anchorCtr="0">
            <a:normAutofit/>
          </a:bodyPr>
          <a:lstStyle/>
          <a:p>
            <a:endParaRPr lang="en-US" dirty="0"/>
          </a:p>
          <a:p>
            <a:r>
              <a:rPr lang="en-US" dirty="0"/>
              <a:t>How does an assembly program end up executing as digital logic?</a:t>
            </a:r>
          </a:p>
          <a:p>
            <a:r>
              <a:rPr lang="en-US" dirty="0">
                <a:solidFill>
                  <a:schemeClr val="accent2"/>
                </a:solidFill>
              </a:rPr>
              <a:t>What happens in-between?</a:t>
            </a:r>
          </a:p>
          <a:p>
            <a:r>
              <a:rPr lang="en-US" dirty="0"/>
              <a:t>How is a computer designed using logic gates and wires to satisfy specific goals?</a:t>
            </a:r>
          </a:p>
        </p:txBody>
      </p:sp>
      <p:sp>
        <p:nvSpPr>
          <p:cNvPr id="11" name="AutoShape 4">
            <a:extLst>
              <a:ext uri="{FF2B5EF4-FFF2-40B4-BE49-F238E27FC236}">
                <a16:creationId xmlns:a16="http://schemas.microsoft.com/office/drawing/2014/main" id="{66855B4E-9CAB-CB4B-A25D-31AC653E9AF2}"/>
              </a:ext>
            </a:extLst>
          </p:cNvPr>
          <p:cNvSpPr>
            <a:spLocks noChangeArrowheads="1"/>
          </p:cNvSpPr>
          <p:nvPr/>
        </p:nvSpPr>
        <p:spPr bwMode="auto">
          <a:xfrm>
            <a:off x="1524000" y="1219200"/>
            <a:ext cx="3733800" cy="609600"/>
          </a:xfrm>
          <a:prstGeom prst="downArrow">
            <a:avLst>
              <a:gd name="adj1" fmla="val 67435"/>
              <a:gd name="adj2" fmla="val 56250"/>
            </a:avLst>
          </a:prstGeom>
          <a:solidFill>
            <a:schemeClr val="accent5">
              <a:lumMod val="50000"/>
            </a:schemeClr>
          </a:solidFill>
          <a:ln>
            <a:noFill/>
          </a:ln>
        </p:spPr>
        <p:txBody>
          <a:bodyPr wrap="none" anchor="ctr"/>
          <a:lstStyle/>
          <a:p>
            <a:pPr algn="ctr">
              <a:defRPr/>
            </a:pPr>
            <a:r>
              <a:rPr lang="en-US" sz="2400" dirty="0">
                <a:solidFill>
                  <a:schemeClr val="accent3"/>
                </a:solidFill>
                <a:ea typeface="ＭＳ Ｐゴシック" charset="0"/>
              </a:rPr>
              <a:t>Systems </a:t>
            </a:r>
            <a:r>
              <a:rPr lang="en-US" sz="2400" dirty="0" err="1">
                <a:solidFill>
                  <a:schemeClr val="accent3"/>
                </a:solidFill>
                <a:ea typeface="ＭＳ Ｐゴシック" charset="0"/>
              </a:rPr>
              <a:t>Prog</a:t>
            </a:r>
            <a:r>
              <a:rPr lang="en-US" sz="2400" dirty="0">
                <a:solidFill>
                  <a:schemeClr val="accent3"/>
                </a:solidFill>
                <a:ea typeface="ＭＳ Ｐゴシック" charset="0"/>
              </a:rPr>
              <a:t>.</a:t>
            </a:r>
          </a:p>
        </p:txBody>
      </p:sp>
      <p:sp>
        <p:nvSpPr>
          <p:cNvPr id="12" name="AutoShape 5">
            <a:extLst>
              <a:ext uri="{FF2B5EF4-FFF2-40B4-BE49-F238E27FC236}">
                <a16:creationId xmlns:a16="http://schemas.microsoft.com/office/drawing/2014/main" id="{9FCB5E0F-F98C-4F42-AACB-D42CD0FD58A7}"/>
              </a:ext>
            </a:extLst>
          </p:cNvPr>
          <p:cNvSpPr>
            <a:spLocks noChangeArrowheads="1"/>
          </p:cNvSpPr>
          <p:nvPr/>
        </p:nvSpPr>
        <p:spPr bwMode="auto">
          <a:xfrm flipV="1">
            <a:off x="1600200" y="5638800"/>
            <a:ext cx="3733800" cy="609600"/>
          </a:xfrm>
          <a:prstGeom prst="downArrow">
            <a:avLst>
              <a:gd name="adj1" fmla="val 67435"/>
              <a:gd name="adj2" fmla="val 56250"/>
            </a:avLst>
          </a:prstGeom>
          <a:solidFill>
            <a:srgbClr val="7030A0"/>
          </a:solidFill>
          <a:ln>
            <a:noFill/>
          </a:ln>
        </p:spPr>
        <p:txBody>
          <a:bodyPr rot="10800000" wrap="none" anchor="ctr"/>
          <a:lstStyle/>
          <a:p>
            <a:pPr algn="ctr">
              <a:defRPr/>
            </a:pPr>
            <a:endParaRPr lang="en-US" sz="2400" i="1">
              <a:solidFill>
                <a:srgbClr val="000000"/>
              </a:solidFill>
              <a:ea typeface="ＭＳ Ｐゴシック" charset="0"/>
            </a:endParaRPr>
          </a:p>
        </p:txBody>
      </p:sp>
      <p:sp>
        <p:nvSpPr>
          <p:cNvPr id="13" name="Text Box 6">
            <a:extLst>
              <a:ext uri="{FF2B5EF4-FFF2-40B4-BE49-F238E27FC236}">
                <a16:creationId xmlns:a16="http://schemas.microsoft.com/office/drawing/2014/main" id="{C230831F-AE94-EE41-B74F-FA04A21CAC3E}"/>
              </a:ext>
            </a:extLst>
          </p:cNvPr>
          <p:cNvSpPr txBox="1">
            <a:spLocks noChangeArrowheads="1"/>
          </p:cNvSpPr>
          <p:nvPr/>
        </p:nvSpPr>
        <p:spPr bwMode="auto">
          <a:xfrm>
            <a:off x="2470581" y="5721350"/>
            <a:ext cx="20120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en-US" sz="2400" dirty="0">
                <a:solidFill>
                  <a:schemeClr val="accent3"/>
                </a:solidFill>
                <a:latin typeface="+mn-lt"/>
              </a:rPr>
              <a:t>Digital Design</a:t>
            </a:r>
          </a:p>
        </p:txBody>
      </p:sp>
      <p:sp>
        <p:nvSpPr>
          <p:cNvPr id="14" name="TextBox 13">
            <a:extLst>
              <a:ext uri="{FF2B5EF4-FFF2-40B4-BE49-F238E27FC236}">
                <a16:creationId xmlns:a16="http://schemas.microsoft.com/office/drawing/2014/main" id="{590A28CF-3A49-954A-B52E-18A459E01FFB}"/>
              </a:ext>
            </a:extLst>
          </p:cNvPr>
          <p:cNvSpPr txBox="1">
            <a:spLocks noChangeArrowheads="1"/>
          </p:cNvSpPr>
          <p:nvPr/>
        </p:nvSpPr>
        <p:spPr bwMode="auto">
          <a:xfrm>
            <a:off x="5791200" y="1066800"/>
            <a:ext cx="3132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800" b="0" dirty="0">
                <a:solidFill>
                  <a:schemeClr val="accent1">
                    <a:lumMod val="50000"/>
                  </a:schemeClr>
                </a:solidFill>
                <a:latin typeface="Calibri" panose="020F0502020204030204" pitchFamily="34" charset="0"/>
                <a:cs typeface="Calibri" panose="020F0502020204030204" pitchFamily="34" charset="0"/>
              </a:rPr>
              <a:t>“C” as a model of computation</a:t>
            </a:r>
          </a:p>
        </p:txBody>
      </p:sp>
      <p:sp>
        <p:nvSpPr>
          <p:cNvPr id="15" name="TextBox 14">
            <a:extLst>
              <a:ext uri="{FF2B5EF4-FFF2-40B4-BE49-F238E27FC236}">
                <a16:creationId xmlns:a16="http://schemas.microsoft.com/office/drawing/2014/main" id="{671DF729-8B0C-AA47-AB15-3E32DF031C4B}"/>
              </a:ext>
            </a:extLst>
          </p:cNvPr>
          <p:cNvSpPr txBox="1">
            <a:spLocks noChangeArrowheads="1"/>
          </p:cNvSpPr>
          <p:nvPr/>
        </p:nvSpPr>
        <p:spPr bwMode="auto">
          <a:xfrm>
            <a:off x="5913438" y="5754688"/>
            <a:ext cx="22809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800" b="0" dirty="0">
                <a:solidFill>
                  <a:srgbClr val="7030A0"/>
                </a:solidFill>
                <a:latin typeface="Calibri" panose="020F0502020204030204" pitchFamily="34" charset="0"/>
                <a:cs typeface="Calibri" panose="020F0502020204030204" pitchFamily="34" charset="0"/>
              </a:rPr>
              <a:t>Digital logic as a </a:t>
            </a:r>
          </a:p>
          <a:p>
            <a:pPr eaLnBrk="1" hangingPunct="1">
              <a:spcBef>
                <a:spcPct val="0"/>
              </a:spcBef>
              <a:buClrTx/>
              <a:buSzTx/>
              <a:buFontTx/>
              <a:buNone/>
            </a:pPr>
            <a:r>
              <a:rPr lang="en-US" altLang="en-US" sz="1800" b="0" dirty="0">
                <a:solidFill>
                  <a:srgbClr val="7030A0"/>
                </a:solidFill>
                <a:latin typeface="Calibri" panose="020F0502020204030204" pitchFamily="34" charset="0"/>
                <a:cs typeface="Calibri" panose="020F0502020204030204" pitchFamily="34" charset="0"/>
              </a:rPr>
              <a:t>model of computation</a:t>
            </a:r>
          </a:p>
        </p:txBody>
      </p:sp>
      <p:sp>
        <p:nvSpPr>
          <p:cNvPr id="16" name="TextBox 15">
            <a:extLst>
              <a:ext uri="{FF2B5EF4-FFF2-40B4-BE49-F238E27FC236}">
                <a16:creationId xmlns:a16="http://schemas.microsoft.com/office/drawing/2014/main" id="{1015EDB3-10C5-FD4B-8479-D4F39A7B8AAD}"/>
              </a:ext>
            </a:extLst>
          </p:cNvPr>
          <p:cNvSpPr txBox="1">
            <a:spLocks noChangeArrowheads="1"/>
          </p:cNvSpPr>
          <p:nvPr/>
        </p:nvSpPr>
        <p:spPr bwMode="auto">
          <a:xfrm>
            <a:off x="5791200" y="1458913"/>
            <a:ext cx="27527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800" b="0" dirty="0">
                <a:latin typeface="Calibri" panose="020F0502020204030204" pitchFamily="34" charset="0"/>
                <a:cs typeface="Calibri" panose="020F0502020204030204" pitchFamily="34" charset="0"/>
              </a:rPr>
              <a:t>Programmer’s view of how </a:t>
            </a:r>
          </a:p>
          <a:p>
            <a:pPr eaLnBrk="1" hangingPunct="1">
              <a:spcBef>
                <a:spcPct val="0"/>
              </a:spcBef>
              <a:buClrTx/>
              <a:buSzTx/>
              <a:buFontTx/>
              <a:buNone/>
            </a:pPr>
            <a:r>
              <a:rPr lang="en-US" altLang="en-US" sz="1800" b="0" dirty="0">
                <a:latin typeface="Calibri" panose="020F0502020204030204" pitchFamily="34" charset="0"/>
                <a:cs typeface="Calibri" panose="020F0502020204030204" pitchFamily="34" charset="0"/>
              </a:rPr>
              <a:t>a computer system works</a:t>
            </a:r>
          </a:p>
        </p:txBody>
      </p:sp>
      <p:sp>
        <p:nvSpPr>
          <p:cNvPr id="17" name="TextBox 16">
            <a:extLst>
              <a:ext uri="{FF2B5EF4-FFF2-40B4-BE49-F238E27FC236}">
                <a16:creationId xmlns:a16="http://schemas.microsoft.com/office/drawing/2014/main" id="{900BB608-D986-E048-8AF4-E9D4012A610E}"/>
              </a:ext>
            </a:extLst>
          </p:cNvPr>
          <p:cNvSpPr txBox="1">
            <a:spLocks noChangeArrowheads="1"/>
          </p:cNvSpPr>
          <p:nvPr/>
        </p:nvSpPr>
        <p:spPr bwMode="auto">
          <a:xfrm>
            <a:off x="5918200" y="5068888"/>
            <a:ext cx="28331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800" b="0" dirty="0">
                <a:latin typeface="Calibri" panose="020F0502020204030204" pitchFamily="34" charset="0"/>
                <a:cs typeface="Calibri" panose="020F0502020204030204" pitchFamily="34" charset="0"/>
              </a:rPr>
              <a:t>HW designer’s view of how </a:t>
            </a:r>
          </a:p>
          <a:p>
            <a:pPr eaLnBrk="1" hangingPunct="1">
              <a:spcBef>
                <a:spcPct val="0"/>
              </a:spcBef>
              <a:buClrTx/>
              <a:buSzTx/>
              <a:buFontTx/>
              <a:buNone/>
            </a:pPr>
            <a:r>
              <a:rPr lang="en-US" altLang="en-US" sz="1800" b="0" dirty="0">
                <a:latin typeface="Calibri" panose="020F0502020204030204" pitchFamily="34" charset="0"/>
                <a:cs typeface="Calibri" panose="020F0502020204030204" pitchFamily="34" charset="0"/>
              </a:rPr>
              <a:t>a computer system works</a:t>
            </a:r>
          </a:p>
        </p:txBody>
      </p:sp>
      <p:sp>
        <p:nvSpPr>
          <p:cNvPr id="18" name="TextBox 17">
            <a:extLst>
              <a:ext uri="{FF2B5EF4-FFF2-40B4-BE49-F238E27FC236}">
                <a16:creationId xmlns:a16="http://schemas.microsoft.com/office/drawing/2014/main" id="{A7ACA7AD-A9BB-684A-B5F8-70FADC80C628}"/>
              </a:ext>
            </a:extLst>
          </p:cNvPr>
          <p:cNvSpPr txBox="1">
            <a:spLocks noChangeArrowheads="1"/>
          </p:cNvSpPr>
          <p:nvPr/>
        </p:nvSpPr>
        <p:spPr bwMode="auto">
          <a:xfrm>
            <a:off x="5735649" y="2731225"/>
            <a:ext cx="326865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b="0" i="1" dirty="0">
                <a:latin typeface="Calibri" panose="020F0502020204030204" pitchFamily="34" charset="0"/>
                <a:cs typeface="Calibri" panose="020F0502020204030204" pitchFamily="34" charset="0"/>
              </a:rPr>
              <a:t>Architect/</a:t>
            </a:r>
            <a:r>
              <a:rPr lang="en-US" altLang="en-US" sz="1800" b="0" i="1" dirty="0" err="1">
                <a:latin typeface="Calibri" panose="020F0502020204030204" pitchFamily="34" charset="0"/>
                <a:cs typeface="Calibri" panose="020F0502020204030204" pitchFamily="34" charset="0"/>
              </a:rPr>
              <a:t>microarchitect’s</a:t>
            </a:r>
            <a:r>
              <a:rPr lang="en-US" altLang="en-US" sz="1800" b="0" i="1" dirty="0">
                <a:latin typeface="Calibri" panose="020F0502020204030204" pitchFamily="34" charset="0"/>
                <a:cs typeface="Calibri" panose="020F0502020204030204" pitchFamily="34" charset="0"/>
              </a:rPr>
              <a:t> view:</a:t>
            </a:r>
          </a:p>
          <a:p>
            <a:pPr algn="ctr" eaLnBrk="1" hangingPunct="1">
              <a:spcBef>
                <a:spcPct val="0"/>
              </a:spcBef>
              <a:buClrTx/>
              <a:buSzTx/>
              <a:buFontTx/>
              <a:buNone/>
            </a:pPr>
            <a:r>
              <a:rPr lang="en-US" altLang="en-US" sz="1800" b="0" i="1" dirty="0">
                <a:solidFill>
                  <a:srgbClr val="FF0000"/>
                </a:solidFill>
                <a:latin typeface="Calibri" panose="020F0502020204030204" pitchFamily="34" charset="0"/>
                <a:cs typeface="Calibri" panose="020F0502020204030204" pitchFamily="34" charset="0"/>
              </a:rPr>
              <a:t>How to design a computer that</a:t>
            </a:r>
          </a:p>
          <a:p>
            <a:pPr algn="ctr" eaLnBrk="1" hangingPunct="1">
              <a:spcBef>
                <a:spcPct val="0"/>
              </a:spcBef>
              <a:buClrTx/>
              <a:buSzTx/>
              <a:buFontTx/>
              <a:buNone/>
            </a:pPr>
            <a:r>
              <a:rPr lang="en-US" altLang="en-US" sz="1800" b="0" i="1" dirty="0">
                <a:solidFill>
                  <a:srgbClr val="FF0000"/>
                </a:solidFill>
                <a:latin typeface="Calibri" panose="020F0502020204030204" pitchFamily="34" charset="0"/>
                <a:cs typeface="Calibri" panose="020F0502020204030204" pitchFamily="34" charset="0"/>
              </a:rPr>
              <a:t>meets system design goals.</a:t>
            </a:r>
          </a:p>
          <a:p>
            <a:pPr algn="ctr" eaLnBrk="1" hangingPunct="1">
              <a:spcBef>
                <a:spcPct val="0"/>
              </a:spcBef>
              <a:buClrTx/>
              <a:buSzTx/>
              <a:buFontTx/>
              <a:buNone/>
            </a:pPr>
            <a:r>
              <a:rPr lang="en-US" altLang="en-US" sz="1800" b="0" i="1" dirty="0">
                <a:latin typeface="Calibri" panose="020F0502020204030204" pitchFamily="34" charset="0"/>
                <a:cs typeface="Calibri" panose="020F0502020204030204" pitchFamily="34" charset="0"/>
              </a:rPr>
              <a:t>Choices critically affect both</a:t>
            </a:r>
          </a:p>
          <a:p>
            <a:pPr algn="ctr" eaLnBrk="1" hangingPunct="1">
              <a:spcBef>
                <a:spcPct val="0"/>
              </a:spcBef>
              <a:buClrTx/>
              <a:buSzTx/>
              <a:buFontTx/>
              <a:buNone/>
            </a:pPr>
            <a:r>
              <a:rPr lang="en-US" altLang="en-US" sz="1800" b="0" i="1" dirty="0">
                <a:latin typeface="Calibri" panose="020F0502020204030204" pitchFamily="34" charset="0"/>
                <a:cs typeface="Calibri" panose="020F0502020204030204" pitchFamily="34" charset="0"/>
              </a:rPr>
              <a:t>the SW programmer and </a:t>
            </a:r>
          </a:p>
          <a:p>
            <a:pPr algn="ctr" eaLnBrk="1" hangingPunct="1">
              <a:spcBef>
                <a:spcPct val="0"/>
              </a:spcBef>
              <a:buClrTx/>
              <a:buSzTx/>
              <a:buFontTx/>
              <a:buNone/>
            </a:pPr>
            <a:r>
              <a:rPr lang="en-US" altLang="en-US" sz="1800" b="0" i="1" dirty="0">
                <a:latin typeface="Calibri" panose="020F0502020204030204" pitchFamily="34" charset="0"/>
                <a:cs typeface="Calibri" panose="020F0502020204030204" pitchFamily="34" charset="0"/>
              </a:rPr>
              <a:t>the HW designer</a:t>
            </a:r>
          </a:p>
        </p:txBody>
      </p:sp>
      <p:sp>
        <p:nvSpPr>
          <p:cNvPr id="19" name="Rounded Rectangle 18">
            <a:extLst>
              <a:ext uri="{FF2B5EF4-FFF2-40B4-BE49-F238E27FC236}">
                <a16:creationId xmlns:a16="http://schemas.microsoft.com/office/drawing/2014/main" id="{C52E3AC6-9E2A-F74F-B0BE-425463660527}"/>
              </a:ext>
            </a:extLst>
          </p:cNvPr>
          <p:cNvSpPr>
            <a:spLocks noChangeArrowheads="1"/>
          </p:cNvSpPr>
          <p:nvPr/>
        </p:nvSpPr>
        <p:spPr bwMode="auto">
          <a:xfrm rot="5400000">
            <a:off x="7061200" y="2503488"/>
            <a:ext cx="838200" cy="3048000"/>
          </a:xfrm>
          <a:prstGeom prst="roundRect">
            <a:avLst>
              <a:gd name="adj" fmla="val 16667"/>
            </a:avLst>
          </a:prstGeom>
          <a:noFill/>
          <a:ln w="444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lang="en-US" altLang="en-US" sz="1800" b="0">
              <a:solidFill>
                <a:schemeClr val="accent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D8EFB8C-3BF4-0E42-9319-61E7DEFB2736}"/>
              </a:ext>
            </a:extLst>
          </p:cNvPr>
          <p:cNvSpPr txBox="1"/>
          <p:nvPr/>
        </p:nvSpPr>
        <p:spPr>
          <a:xfrm>
            <a:off x="323528" y="6525344"/>
            <a:ext cx="2832314" cy="215444"/>
          </a:xfrm>
          <a:prstGeom prst="rect">
            <a:avLst/>
          </a:prstGeom>
          <a:noFill/>
        </p:spPr>
        <p:txBody>
          <a:bodyPr wrap="none" lIns="0" tIns="0" rIns="0" bIns="0" rtlCol="0" anchor="t" anchorCtr="0">
            <a:spAutoFit/>
          </a:bodyPr>
          <a:lstStyle/>
          <a:p>
            <a:r>
              <a:rPr lang="en-US" sz="1400" dirty="0"/>
              <a:t>From Prof </a:t>
            </a:r>
            <a:r>
              <a:rPr lang="en-US" sz="1400" dirty="0" err="1"/>
              <a:t>Onur</a:t>
            </a:r>
            <a:r>
              <a:rPr lang="en-US" sz="1400" dirty="0"/>
              <a:t> </a:t>
            </a:r>
            <a:r>
              <a:rPr lang="en-US" sz="1400" dirty="0" err="1"/>
              <a:t>Mutlu’s</a:t>
            </a:r>
            <a:r>
              <a:rPr lang="en-US" sz="1400" dirty="0"/>
              <a:t> presentation</a:t>
            </a:r>
          </a:p>
        </p:txBody>
      </p:sp>
    </p:spTree>
    <p:extLst>
      <p:ext uri="{BB962C8B-B14F-4D97-AF65-F5344CB8AC3E}">
        <p14:creationId xmlns:p14="http://schemas.microsoft.com/office/powerpoint/2010/main" val="1712757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p:bldP spid="17" grpId="0"/>
      <p:bldP spid="18" grpId="0"/>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48CEE65-7D7A-6541-8B4F-E86DF4D77470}"/>
              </a:ext>
            </a:extLst>
          </p:cNvPr>
          <p:cNvSpPr>
            <a:spLocks noGrp="1" noChangeArrowheads="1"/>
          </p:cNvSpPr>
          <p:nvPr>
            <p:ph type="title"/>
          </p:nvPr>
        </p:nvSpPr>
        <p:spPr/>
        <p:txBody>
          <a:bodyPr/>
          <a:lstStyle/>
          <a:p>
            <a:r>
              <a:rPr lang="en-US" altLang="en-US"/>
              <a:t>Instruction</a:t>
            </a:r>
          </a:p>
        </p:txBody>
      </p:sp>
      <p:sp>
        <p:nvSpPr>
          <p:cNvPr id="49155" name="Rectangle 3">
            <a:extLst>
              <a:ext uri="{FF2B5EF4-FFF2-40B4-BE49-F238E27FC236}">
                <a16:creationId xmlns:a16="http://schemas.microsoft.com/office/drawing/2014/main" id="{7EC9E445-8EE8-F04A-8309-0E5D53112F98}"/>
              </a:ext>
            </a:extLst>
          </p:cNvPr>
          <p:cNvSpPr>
            <a:spLocks noGrp="1" noChangeArrowheads="1"/>
          </p:cNvSpPr>
          <p:nvPr>
            <p:ph idx="1"/>
          </p:nvPr>
        </p:nvSpPr>
        <p:spPr>
          <a:xfrm>
            <a:off x="228600" y="1046820"/>
            <a:ext cx="8305800" cy="5334000"/>
          </a:xfrm>
        </p:spPr>
        <p:txBody>
          <a:bodyPr>
            <a:normAutofit/>
          </a:bodyPr>
          <a:lstStyle/>
          <a:p>
            <a:r>
              <a:rPr lang="en-US" altLang="en-US" dirty="0"/>
              <a:t>An instruction is the fundamental unit of work</a:t>
            </a:r>
          </a:p>
          <a:p>
            <a:r>
              <a:rPr lang="en-US" altLang="en-US" dirty="0"/>
              <a:t>An instruction is encoded as a </a:t>
            </a:r>
            <a:r>
              <a:rPr lang="en-US" altLang="en-US" dirty="0">
                <a:solidFill>
                  <a:schemeClr val="accent3"/>
                </a:solidFill>
              </a:rPr>
              <a:t>sequence of bits</a:t>
            </a:r>
            <a:r>
              <a:rPr lang="en-US" altLang="en-US" dirty="0"/>
              <a:t>.  </a:t>
            </a:r>
            <a:br>
              <a:rPr lang="en-US" altLang="en-US" dirty="0"/>
            </a:br>
            <a:r>
              <a:rPr lang="en-US" altLang="en-US" i="1" dirty="0"/>
              <a:t>(Just like data!)</a:t>
            </a:r>
          </a:p>
          <a:p>
            <a:pPr lvl="1"/>
            <a:r>
              <a:rPr lang="en-US" altLang="en-US" sz="2400" b="0" dirty="0"/>
              <a:t>Often, but not always, instructions have a fixed length,</a:t>
            </a:r>
            <a:br>
              <a:rPr lang="en-US" altLang="en-US" sz="2400" b="0" dirty="0"/>
            </a:br>
            <a:r>
              <a:rPr lang="en-US" altLang="en-US" sz="2400" b="0" dirty="0"/>
              <a:t>such as 16, 32, or 64 bits</a:t>
            </a:r>
          </a:p>
          <a:p>
            <a:pPr lvl="1"/>
            <a:r>
              <a:rPr lang="en-US" altLang="en-US" sz="2400" b="0" dirty="0">
                <a:solidFill>
                  <a:srgbClr val="0070C0"/>
                </a:solidFill>
              </a:rPr>
              <a:t>Control unit interprets instruction</a:t>
            </a:r>
            <a:r>
              <a:rPr lang="en-US" altLang="en-US" sz="2400" b="0" dirty="0"/>
              <a:t>: </a:t>
            </a:r>
            <a:r>
              <a:rPr lang="en-US" altLang="en-US" sz="2400" b="0" dirty="0">
                <a:solidFill>
                  <a:srgbClr val="0070C0"/>
                </a:solidFill>
              </a:rPr>
              <a:t>generates sequence of </a:t>
            </a:r>
            <a:r>
              <a:rPr lang="en-US" altLang="en-US" sz="2400" b="0" dirty="0">
                <a:solidFill>
                  <a:srgbClr val="FF0000"/>
                </a:solidFill>
              </a:rPr>
              <a:t>control signals </a:t>
            </a:r>
            <a:r>
              <a:rPr lang="en-US" altLang="en-US" sz="2400" b="0" dirty="0">
                <a:solidFill>
                  <a:srgbClr val="0070C0"/>
                </a:solidFill>
              </a:rPr>
              <a:t>to carry out operation</a:t>
            </a:r>
          </a:p>
          <a:p>
            <a:pPr lvl="1"/>
            <a:r>
              <a:rPr lang="en-US" altLang="en-US" sz="2400" b="0" dirty="0"/>
              <a:t>Operation is either executed completely, or not at all (atomic)</a:t>
            </a:r>
          </a:p>
          <a:p>
            <a:pPr marL="0" indent="0">
              <a:buNone/>
            </a:pPr>
            <a:endParaRPr lang="en-US" altLang="en-US" b="0" dirty="0"/>
          </a:p>
        </p:txBody>
      </p:sp>
      <p:sp>
        <p:nvSpPr>
          <p:cNvPr id="2" name="TextBox 1">
            <a:extLst>
              <a:ext uri="{FF2B5EF4-FFF2-40B4-BE49-F238E27FC236}">
                <a16:creationId xmlns:a16="http://schemas.microsoft.com/office/drawing/2014/main" id="{D5A0383B-3A3E-E84E-94BD-3E74E7C56FAB}"/>
              </a:ext>
            </a:extLst>
          </p:cNvPr>
          <p:cNvSpPr txBox="1"/>
          <p:nvPr/>
        </p:nvSpPr>
        <p:spPr>
          <a:xfrm>
            <a:off x="228600" y="6477000"/>
            <a:ext cx="2642647" cy="276999"/>
          </a:xfrm>
          <a:prstGeom prst="rect">
            <a:avLst/>
          </a:prstGeom>
          <a:noFill/>
        </p:spPr>
        <p:txBody>
          <a:bodyPr wrap="none" lIns="0" tIns="0" rIns="0" bIns="0" rtlCol="0" anchor="t" anchorCtr="0">
            <a:spAutoFit/>
          </a:bodyPr>
          <a:lstStyle/>
          <a:p>
            <a:r>
              <a:rPr lang="en-US" sz="1800" b="0" dirty="0">
                <a:latin typeface="Calibri" panose="020F0502020204030204" pitchFamily="34" charset="0"/>
                <a:cs typeface="Calibri" panose="020F0502020204030204" pitchFamily="34" charset="0"/>
              </a:rPr>
              <a:t>From Book by </a:t>
            </a:r>
            <a:r>
              <a:rPr lang="en-US" sz="1800" b="0" dirty="0" err="1">
                <a:latin typeface="Calibri" panose="020F0502020204030204" pitchFamily="34" charset="0"/>
                <a:cs typeface="Calibri" panose="020F0502020204030204" pitchFamily="34" charset="0"/>
              </a:rPr>
              <a:t>Patt</a:t>
            </a:r>
            <a:r>
              <a:rPr lang="en-US" sz="1800" b="0" dirty="0">
                <a:latin typeface="Calibri" panose="020F0502020204030204" pitchFamily="34" charset="0"/>
                <a:cs typeface="Calibri" panose="020F0502020204030204" pitchFamily="34" charset="0"/>
              </a:rPr>
              <a:t> and Patel</a:t>
            </a:r>
          </a:p>
        </p:txBody>
      </p:sp>
    </p:spTree>
    <p:extLst>
      <p:ext uri="{BB962C8B-B14F-4D97-AF65-F5344CB8AC3E}">
        <p14:creationId xmlns:p14="http://schemas.microsoft.com/office/powerpoint/2010/main" val="1493650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D208-69F6-5D48-893D-93CE03EE2136}"/>
              </a:ext>
            </a:extLst>
          </p:cNvPr>
          <p:cNvSpPr>
            <a:spLocks noGrp="1"/>
          </p:cNvSpPr>
          <p:nvPr>
            <p:ph type="title"/>
          </p:nvPr>
        </p:nvSpPr>
        <p:spPr/>
        <p:txBody>
          <a:bodyPr/>
          <a:lstStyle/>
          <a:p>
            <a:r>
              <a:rPr lang="en-US" dirty="0"/>
              <a:t>Instruction Set</a:t>
            </a:r>
          </a:p>
        </p:txBody>
      </p:sp>
      <p:sp>
        <p:nvSpPr>
          <p:cNvPr id="3" name="Content Placeholder 2">
            <a:extLst>
              <a:ext uri="{FF2B5EF4-FFF2-40B4-BE49-F238E27FC236}">
                <a16:creationId xmlns:a16="http://schemas.microsoft.com/office/drawing/2014/main" id="{B4F9CEE3-5A4C-3442-82E9-2A62EE3918AC}"/>
              </a:ext>
            </a:extLst>
          </p:cNvPr>
          <p:cNvSpPr>
            <a:spLocks noGrp="1"/>
          </p:cNvSpPr>
          <p:nvPr>
            <p:ph idx="1"/>
          </p:nvPr>
        </p:nvSpPr>
        <p:spPr>
          <a:xfrm>
            <a:off x="396875" y="1196752"/>
            <a:ext cx="7896225" cy="5184576"/>
          </a:xfrm>
        </p:spPr>
        <p:txBody>
          <a:bodyPr/>
          <a:lstStyle/>
          <a:p>
            <a:r>
              <a:rPr lang="en-US" dirty="0">
                <a:solidFill>
                  <a:srgbClr val="FF0000"/>
                </a:solidFill>
              </a:rPr>
              <a:t>Instruction Set: </a:t>
            </a:r>
            <a:r>
              <a:rPr lang="en-US" dirty="0"/>
              <a:t>A set of instructions for a computer</a:t>
            </a:r>
          </a:p>
          <a:p>
            <a:r>
              <a:rPr lang="en-US" dirty="0"/>
              <a:t>Different computers have different instruction sets</a:t>
            </a:r>
          </a:p>
          <a:p>
            <a:pPr lvl="1"/>
            <a:r>
              <a:rPr lang="en-US" dirty="0"/>
              <a:t>However, many aspects are common</a:t>
            </a:r>
          </a:p>
          <a:p>
            <a:pPr lvl="1"/>
            <a:r>
              <a:rPr lang="en-US" dirty="0"/>
              <a:t>Example: x86 Instruction set, ARM instruction set, RISC-V Instruction set, MIPS instruction set, SPARC, PowerPC</a:t>
            </a:r>
          </a:p>
          <a:p>
            <a:r>
              <a:rPr lang="en-US" dirty="0"/>
              <a:t>Early computers had a very simple instruction sets</a:t>
            </a:r>
          </a:p>
          <a:p>
            <a:pPr lvl="1"/>
            <a:r>
              <a:rPr lang="en-US" dirty="0"/>
              <a:t>Led to simplified implementation</a:t>
            </a:r>
          </a:p>
          <a:p>
            <a:endParaRPr lang="en-US" altLang="en-US" dirty="0">
              <a:ea typeface="ＭＳ Ｐゴシック" charset="-128"/>
            </a:endParaRPr>
          </a:p>
          <a:p>
            <a:r>
              <a:rPr lang="en-US" altLang="en-US" dirty="0">
                <a:ea typeface="ＭＳ Ｐゴシック" charset="-128"/>
              </a:rPr>
              <a:t>The ISA is the </a:t>
            </a:r>
            <a:r>
              <a:rPr lang="en-US" altLang="en-US" dirty="0">
                <a:solidFill>
                  <a:srgbClr val="0432FF"/>
                </a:solidFill>
                <a:ea typeface="ＭＳ Ｐゴシック" charset="-128"/>
              </a:rPr>
              <a:t>interface between </a:t>
            </a:r>
            <a:r>
              <a:rPr lang="en-US" altLang="en-US" dirty="0">
                <a:ea typeface="ＭＳ Ｐゴシック" charset="-128"/>
              </a:rPr>
              <a:t>what the </a:t>
            </a:r>
            <a:r>
              <a:rPr lang="en-US" altLang="en-US" dirty="0">
                <a:solidFill>
                  <a:srgbClr val="FF0000"/>
                </a:solidFill>
                <a:ea typeface="ＭＳ Ｐゴシック" charset="-128"/>
              </a:rPr>
              <a:t>software</a:t>
            </a:r>
            <a:r>
              <a:rPr lang="en-US" altLang="en-US" dirty="0">
                <a:ea typeface="ＭＳ Ｐゴシック" charset="-128"/>
              </a:rPr>
              <a:t> commands and what the </a:t>
            </a:r>
            <a:r>
              <a:rPr lang="en-US" altLang="en-US" dirty="0">
                <a:solidFill>
                  <a:srgbClr val="FF0000"/>
                </a:solidFill>
                <a:ea typeface="ＭＳ Ｐゴシック" charset="-128"/>
              </a:rPr>
              <a:t>hardware</a:t>
            </a:r>
            <a:r>
              <a:rPr lang="en-US" altLang="en-US" dirty="0">
                <a:ea typeface="ＭＳ Ｐゴシック" charset="-128"/>
              </a:rPr>
              <a:t> carries out</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8495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a:extLst>
              <a:ext uri="{FF2B5EF4-FFF2-40B4-BE49-F238E27FC236}">
                <a16:creationId xmlns:a16="http://schemas.microsoft.com/office/drawing/2014/main" id="{AEF36608-4415-F64B-AC28-39D1F4E7FBC2}"/>
              </a:ext>
            </a:extLst>
          </p:cNvPr>
          <p:cNvSpPr>
            <a:spLocks noGrp="1"/>
          </p:cNvSpPr>
          <p:nvPr>
            <p:ph type="title"/>
          </p:nvPr>
        </p:nvSpPr>
        <p:spPr/>
        <p:txBody>
          <a:bodyPr/>
          <a:lstStyle/>
          <a:p>
            <a:r>
              <a:rPr lang="en-US" altLang="en-US" dirty="0">
                <a:ea typeface="ＭＳ Ｐゴシック" panose="020B0600070205080204" pitchFamily="34" charset="-128"/>
              </a:rPr>
              <a:t>Levels of Transformation</a:t>
            </a:r>
          </a:p>
        </p:txBody>
      </p:sp>
      <p:sp>
        <p:nvSpPr>
          <p:cNvPr id="24582" name="Text Box 17">
            <a:extLst>
              <a:ext uri="{FF2B5EF4-FFF2-40B4-BE49-F238E27FC236}">
                <a16:creationId xmlns:a16="http://schemas.microsoft.com/office/drawing/2014/main" id="{0E2E5EAF-0445-5143-9BA9-C52CA793CEC1}"/>
              </a:ext>
            </a:extLst>
          </p:cNvPr>
          <p:cNvSpPr txBox="1">
            <a:spLocks noChangeArrowheads="1"/>
          </p:cNvSpPr>
          <p:nvPr/>
        </p:nvSpPr>
        <p:spPr bwMode="auto">
          <a:xfrm>
            <a:off x="3635375" y="3787230"/>
            <a:ext cx="2039938" cy="338554"/>
          </a:xfrm>
          <a:prstGeom prst="rect">
            <a:avLst/>
          </a:prstGeom>
          <a:solidFill>
            <a:srgbClr val="00FF00"/>
          </a:solidFill>
          <a:ln w="9525">
            <a:solidFill>
              <a:schemeClr val="tx1"/>
            </a:solidFill>
            <a:miter lim="800000"/>
            <a:headEnd/>
            <a:tailEnd/>
          </a:ln>
        </p:spPr>
        <p:txBody>
          <a:bodyPr wrap="squar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dirty="0">
                <a:solidFill>
                  <a:srgbClr val="000000"/>
                </a:solidFill>
                <a:latin typeface="Calibri" panose="020F0502020204030204" pitchFamily="34" charset="0"/>
                <a:cs typeface="Calibri" panose="020F0502020204030204" pitchFamily="34" charset="0"/>
              </a:rPr>
              <a:t>Microarchitecture</a:t>
            </a:r>
          </a:p>
        </p:txBody>
      </p:sp>
      <p:sp>
        <p:nvSpPr>
          <p:cNvPr id="24583" name="Text Box 18">
            <a:extLst>
              <a:ext uri="{FF2B5EF4-FFF2-40B4-BE49-F238E27FC236}">
                <a16:creationId xmlns:a16="http://schemas.microsoft.com/office/drawing/2014/main" id="{B843AA6E-9B07-5349-A92C-4FC89150680E}"/>
              </a:ext>
            </a:extLst>
          </p:cNvPr>
          <p:cNvSpPr txBox="1">
            <a:spLocks noChangeAspect="1" noChangeArrowheads="1"/>
          </p:cNvSpPr>
          <p:nvPr/>
        </p:nvSpPr>
        <p:spPr bwMode="auto">
          <a:xfrm>
            <a:off x="3635375" y="3415755"/>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ISA (Architecture)</a:t>
            </a:r>
          </a:p>
        </p:txBody>
      </p:sp>
      <p:sp>
        <p:nvSpPr>
          <p:cNvPr id="24584" name="Text Box 19">
            <a:extLst>
              <a:ext uri="{FF2B5EF4-FFF2-40B4-BE49-F238E27FC236}">
                <a16:creationId xmlns:a16="http://schemas.microsoft.com/office/drawing/2014/main" id="{8C3ACE80-8D59-E24F-AD10-729B629FCC41}"/>
              </a:ext>
            </a:extLst>
          </p:cNvPr>
          <p:cNvSpPr txBox="1">
            <a:spLocks noChangeAspect="1" noChangeArrowheads="1"/>
          </p:cNvSpPr>
          <p:nvPr/>
        </p:nvSpPr>
        <p:spPr bwMode="auto">
          <a:xfrm>
            <a:off x="3632200" y="237118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Program/Language</a:t>
            </a:r>
          </a:p>
        </p:txBody>
      </p:sp>
      <p:sp>
        <p:nvSpPr>
          <p:cNvPr id="24585" name="Text Box 20">
            <a:extLst>
              <a:ext uri="{FF2B5EF4-FFF2-40B4-BE49-F238E27FC236}">
                <a16:creationId xmlns:a16="http://schemas.microsoft.com/office/drawing/2014/main" id="{53FDE135-41AA-314C-98C6-6CFD1AC6DB23}"/>
              </a:ext>
            </a:extLst>
          </p:cNvPr>
          <p:cNvSpPr txBox="1">
            <a:spLocks noChangeAspect="1" noChangeArrowheads="1"/>
          </p:cNvSpPr>
          <p:nvPr/>
        </p:nvSpPr>
        <p:spPr bwMode="auto">
          <a:xfrm>
            <a:off x="3632200" y="199970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Algorithm</a:t>
            </a:r>
          </a:p>
        </p:txBody>
      </p:sp>
      <p:sp>
        <p:nvSpPr>
          <p:cNvPr id="24586" name="Text Box 21">
            <a:extLst>
              <a:ext uri="{FF2B5EF4-FFF2-40B4-BE49-F238E27FC236}">
                <a16:creationId xmlns:a16="http://schemas.microsoft.com/office/drawing/2014/main" id="{4D9A50A2-CEC1-BF42-B86A-0E1ABD1BCEE2}"/>
              </a:ext>
            </a:extLst>
          </p:cNvPr>
          <p:cNvSpPr txBox="1">
            <a:spLocks noChangeAspect="1" noChangeArrowheads="1"/>
          </p:cNvSpPr>
          <p:nvPr/>
        </p:nvSpPr>
        <p:spPr bwMode="auto">
          <a:xfrm>
            <a:off x="3632200" y="1632992"/>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Problem</a:t>
            </a:r>
          </a:p>
        </p:txBody>
      </p:sp>
      <p:sp>
        <p:nvSpPr>
          <p:cNvPr id="18" name="Text Box 22">
            <a:extLst>
              <a:ext uri="{FF2B5EF4-FFF2-40B4-BE49-F238E27FC236}">
                <a16:creationId xmlns:a16="http://schemas.microsoft.com/office/drawing/2014/main" id="{6EAD7DDE-90DC-4F4D-A4A3-FC53EF366AF2}"/>
              </a:ext>
            </a:extLst>
          </p:cNvPr>
          <p:cNvSpPr txBox="1">
            <a:spLocks noChangeAspect="1" noChangeArrowheads="1"/>
          </p:cNvSpPr>
          <p:nvPr/>
        </p:nvSpPr>
        <p:spPr bwMode="auto">
          <a:xfrm>
            <a:off x="3635375" y="4160292"/>
            <a:ext cx="2039938" cy="373063"/>
          </a:xfrm>
          <a:prstGeom prst="rect">
            <a:avLst/>
          </a:prstGeom>
          <a:solidFill>
            <a:srgbClr val="00FF00"/>
          </a:solidFill>
          <a:ln w="9525">
            <a:solidFill>
              <a:schemeClr val="tx1"/>
            </a:solidFill>
            <a:miter lim="800000"/>
            <a:headEnd/>
            <a:tailEnd/>
          </a:ln>
        </p:spPr>
        <p:txBody>
          <a:bodyPr wrap="none"/>
          <a:lstStyle/>
          <a:p>
            <a:pPr eaLnBrk="1" hangingPunct="1">
              <a:defRPr/>
            </a:pPr>
            <a:r>
              <a:rPr lang="en-US" sz="1600" b="0" dirty="0">
                <a:solidFill>
                  <a:srgbClr val="000000"/>
                </a:solidFill>
                <a:latin typeface="Calibri" panose="020F0502020204030204" pitchFamily="34" charset="0"/>
                <a:cs typeface="Calibri" panose="020F0502020204030204" pitchFamily="34" charset="0"/>
              </a:rPr>
              <a:t>Logic</a:t>
            </a:r>
          </a:p>
          <a:p>
            <a:pPr eaLnBrk="1" hangingPunct="1">
              <a:defRPr/>
            </a:pPr>
            <a:endParaRPr lang="en-US" sz="1600" b="0" dirty="0">
              <a:solidFill>
                <a:srgbClr val="000000"/>
              </a:solidFill>
              <a:latin typeface="Calibri" panose="020F0502020204030204" pitchFamily="34" charset="0"/>
              <a:cs typeface="Calibri" panose="020F0502020204030204" pitchFamily="34" charset="0"/>
            </a:endParaRPr>
          </a:p>
        </p:txBody>
      </p:sp>
      <p:sp>
        <p:nvSpPr>
          <p:cNvPr id="24588" name="Text Box 23">
            <a:extLst>
              <a:ext uri="{FF2B5EF4-FFF2-40B4-BE49-F238E27FC236}">
                <a16:creationId xmlns:a16="http://schemas.microsoft.com/office/drawing/2014/main" id="{B645360C-8F2B-3641-B50F-B04B730F704F}"/>
              </a:ext>
            </a:extLst>
          </p:cNvPr>
          <p:cNvSpPr txBox="1">
            <a:spLocks noChangeAspect="1" noChangeArrowheads="1"/>
          </p:cNvSpPr>
          <p:nvPr/>
        </p:nvSpPr>
        <p:spPr bwMode="auto">
          <a:xfrm>
            <a:off x="3635375" y="4531767"/>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Devices</a:t>
            </a:r>
          </a:p>
        </p:txBody>
      </p:sp>
      <p:sp>
        <p:nvSpPr>
          <p:cNvPr id="24589" name="Text Box 24">
            <a:extLst>
              <a:ext uri="{FF2B5EF4-FFF2-40B4-BE49-F238E27FC236}">
                <a16:creationId xmlns:a16="http://schemas.microsoft.com/office/drawing/2014/main" id="{1C69D0F1-7D3F-EC47-BD6F-E7444F50DBFD}"/>
              </a:ext>
            </a:extLst>
          </p:cNvPr>
          <p:cNvSpPr txBox="1">
            <a:spLocks noChangeAspect="1" noChangeArrowheads="1"/>
          </p:cNvSpPr>
          <p:nvPr/>
        </p:nvSpPr>
        <p:spPr bwMode="auto">
          <a:xfrm>
            <a:off x="3635375" y="274583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Runtime System</a:t>
            </a:r>
          </a:p>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(VM, OS, MM)</a:t>
            </a:r>
          </a:p>
        </p:txBody>
      </p:sp>
      <p:sp>
        <p:nvSpPr>
          <p:cNvPr id="25" name="Rounded Rectangle 24">
            <a:extLst>
              <a:ext uri="{FF2B5EF4-FFF2-40B4-BE49-F238E27FC236}">
                <a16:creationId xmlns:a16="http://schemas.microsoft.com/office/drawing/2014/main" id="{736B8B20-2F6D-214C-9DB0-7C02E1E3C7A7}"/>
              </a:ext>
            </a:extLst>
          </p:cNvPr>
          <p:cNvSpPr>
            <a:spLocks noChangeArrowheads="1"/>
          </p:cNvSpPr>
          <p:nvPr/>
        </p:nvSpPr>
        <p:spPr bwMode="auto">
          <a:xfrm rot="5400000">
            <a:off x="4445002" y="2456112"/>
            <a:ext cx="36671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endParaRPr lang="en-US" altLang="en-US" sz="1600" b="0">
              <a:solidFill>
                <a:srgbClr val="000000"/>
              </a:solidFill>
              <a:latin typeface="Calibri" panose="020F0502020204030204" pitchFamily="34" charset="0"/>
              <a:cs typeface="Calibri" panose="020F0502020204030204" pitchFamily="34" charset="0"/>
            </a:endParaRPr>
          </a:p>
        </p:txBody>
      </p:sp>
      <p:sp>
        <p:nvSpPr>
          <p:cNvPr id="20" name="Text Box 23">
            <a:extLst>
              <a:ext uri="{FF2B5EF4-FFF2-40B4-BE49-F238E27FC236}">
                <a16:creationId xmlns:a16="http://schemas.microsoft.com/office/drawing/2014/main" id="{B2D965D9-55D1-8042-948A-E6AAF2B87657}"/>
              </a:ext>
            </a:extLst>
          </p:cNvPr>
          <p:cNvSpPr txBox="1">
            <a:spLocks noChangeAspect="1" noChangeArrowheads="1"/>
          </p:cNvSpPr>
          <p:nvPr/>
        </p:nvSpPr>
        <p:spPr bwMode="auto">
          <a:xfrm>
            <a:off x="3636963" y="4887367"/>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a:solidFill>
                  <a:srgbClr val="000000"/>
                </a:solidFill>
                <a:latin typeface="Calibri" panose="020F0502020204030204" pitchFamily="34" charset="0"/>
                <a:cs typeface="Calibri" panose="020F0502020204030204" pitchFamily="34" charset="0"/>
              </a:rPr>
              <a:t>Electrons</a:t>
            </a:r>
          </a:p>
        </p:txBody>
      </p:sp>
      <p:sp>
        <p:nvSpPr>
          <p:cNvPr id="4" name="TextBox 3">
            <a:extLst>
              <a:ext uri="{FF2B5EF4-FFF2-40B4-BE49-F238E27FC236}">
                <a16:creationId xmlns:a16="http://schemas.microsoft.com/office/drawing/2014/main" id="{49C9D831-B3F4-AD48-A2B6-6F0170775914}"/>
              </a:ext>
            </a:extLst>
          </p:cNvPr>
          <p:cNvSpPr txBox="1"/>
          <p:nvPr/>
        </p:nvSpPr>
        <p:spPr>
          <a:xfrm>
            <a:off x="0" y="1556792"/>
            <a:ext cx="3657600" cy="4154984"/>
          </a:xfrm>
          <a:prstGeom prst="rect">
            <a:avLst/>
          </a:prstGeom>
          <a:noFill/>
        </p:spPr>
        <p:txBody>
          <a:bodyPr>
            <a:spAutoFit/>
          </a:bodyPr>
          <a:lstStyle/>
          <a:p>
            <a:pPr eaLnBrk="1" hangingPunct="1">
              <a:defRPr/>
            </a:pPr>
            <a:r>
              <a:rPr lang="en-US" sz="2000" dirty="0">
                <a:solidFill>
                  <a:srgbClr val="0070C0"/>
                </a:solidFill>
                <a:latin typeface="Calibri" panose="020F0502020204030204" pitchFamily="34" charset="0"/>
                <a:ea typeface="ＭＳ Ｐゴシック" charset="0"/>
                <a:cs typeface="Calibri" panose="020F0502020204030204" pitchFamily="34" charset="0"/>
              </a:rPr>
              <a:t>Algorithm</a:t>
            </a:r>
          </a:p>
          <a:p>
            <a:pPr eaLnBrk="1" hangingPunct="1">
              <a:defRPr/>
            </a:pPr>
            <a:endParaRPr lang="en-US" sz="2000" b="0" dirty="0">
              <a:latin typeface="Calibri" panose="020F0502020204030204" pitchFamily="34" charset="0"/>
              <a:ea typeface="ＭＳ Ｐゴシック" charset="0"/>
              <a:cs typeface="Calibri" panose="020F0502020204030204" pitchFamily="34" charset="0"/>
            </a:endParaRPr>
          </a:p>
          <a:p>
            <a:pPr eaLnBrk="1" hangingPunct="1">
              <a:defRPr/>
            </a:pPr>
            <a:r>
              <a:rPr lang="en-US" sz="2000" b="0" dirty="0">
                <a:latin typeface="Calibri" panose="020F0502020204030204" pitchFamily="34" charset="0"/>
                <a:ea typeface="ＭＳ Ｐゴシック" charset="0"/>
                <a:cs typeface="Calibri" panose="020F0502020204030204" pitchFamily="34" charset="0"/>
              </a:rPr>
              <a:t>Step-by-step procedure that is guaranteed to terminate where each step is precisely stated and can be carried out by a computer</a:t>
            </a:r>
          </a:p>
          <a:p>
            <a:pPr eaLnBrk="1" hangingPunct="1">
              <a:defRPr/>
            </a:pPr>
            <a:endParaRPr lang="en-US" sz="2000" b="0" dirty="0">
              <a:latin typeface="Calibri" panose="020F0502020204030204" pitchFamily="34" charset="0"/>
              <a:ea typeface="ＭＳ Ｐゴシック" charset="0"/>
              <a:cs typeface="Calibri" panose="020F0502020204030204" pitchFamily="34" charset="0"/>
            </a:endParaRPr>
          </a:p>
          <a:p>
            <a:pPr marL="285750" indent="-285750" eaLnBrk="1" hangingPunct="1">
              <a:buFontTx/>
              <a:buChar char="-"/>
              <a:defRPr/>
            </a:pPr>
            <a:r>
              <a:rPr lang="en-US" sz="2000" b="0" dirty="0">
                <a:latin typeface="Calibri" panose="020F0502020204030204" pitchFamily="34" charset="0"/>
                <a:ea typeface="ＭＳ Ｐゴシック" charset="0"/>
                <a:cs typeface="Calibri" panose="020F0502020204030204" pitchFamily="34" charset="0"/>
              </a:rPr>
              <a:t>Finiteness</a:t>
            </a:r>
          </a:p>
          <a:p>
            <a:pPr marL="285750" indent="-285750" eaLnBrk="1" hangingPunct="1">
              <a:buFontTx/>
              <a:buChar char="-"/>
              <a:defRPr/>
            </a:pPr>
            <a:r>
              <a:rPr lang="en-US" sz="2000" b="0" dirty="0">
                <a:latin typeface="Calibri" panose="020F0502020204030204" pitchFamily="34" charset="0"/>
                <a:ea typeface="ＭＳ Ｐゴシック" charset="0"/>
                <a:cs typeface="Calibri" panose="020F0502020204030204" pitchFamily="34" charset="0"/>
              </a:rPr>
              <a:t>Definiteness</a:t>
            </a:r>
          </a:p>
          <a:p>
            <a:pPr marL="285750" indent="-285750" eaLnBrk="1" hangingPunct="1">
              <a:buFontTx/>
              <a:buChar char="-"/>
              <a:defRPr/>
            </a:pPr>
            <a:r>
              <a:rPr lang="en-US" sz="2000" b="0" dirty="0">
                <a:latin typeface="Calibri" panose="020F0502020204030204" pitchFamily="34" charset="0"/>
                <a:ea typeface="ＭＳ Ｐゴシック" charset="0"/>
                <a:cs typeface="Calibri" panose="020F0502020204030204" pitchFamily="34" charset="0"/>
              </a:rPr>
              <a:t>Effective computability</a:t>
            </a:r>
          </a:p>
          <a:p>
            <a:pPr marL="285750" indent="-285750" eaLnBrk="1" hangingPunct="1">
              <a:buFontTx/>
              <a:buChar char="-"/>
              <a:defRPr/>
            </a:pPr>
            <a:endParaRPr lang="en-US" sz="2000" b="0" dirty="0">
              <a:latin typeface="Calibri" panose="020F0502020204030204" pitchFamily="34" charset="0"/>
              <a:ea typeface="ＭＳ Ｐゴシック" charset="0"/>
              <a:cs typeface="Calibri" panose="020F0502020204030204" pitchFamily="34" charset="0"/>
            </a:endParaRPr>
          </a:p>
          <a:p>
            <a:pPr eaLnBrk="1" hangingPunct="1">
              <a:defRPr/>
            </a:pPr>
            <a:r>
              <a:rPr lang="en-US" sz="2000" b="0" dirty="0">
                <a:latin typeface="Calibri" panose="020F0502020204030204" pitchFamily="34" charset="0"/>
                <a:ea typeface="ＭＳ Ｐゴシック" charset="0"/>
                <a:cs typeface="Calibri" panose="020F0502020204030204" pitchFamily="34" charset="0"/>
              </a:rPr>
              <a:t>Many algorithms for the same</a:t>
            </a:r>
          </a:p>
          <a:p>
            <a:pPr eaLnBrk="1" hangingPunct="1">
              <a:defRPr/>
            </a:pPr>
            <a:r>
              <a:rPr lang="en-US" sz="2000" b="0" dirty="0">
                <a:latin typeface="Calibri" panose="020F0502020204030204" pitchFamily="34" charset="0"/>
                <a:ea typeface="ＭＳ Ｐゴシック" charset="0"/>
                <a:cs typeface="Calibri" panose="020F0502020204030204" pitchFamily="34" charset="0"/>
              </a:rPr>
              <a:t>problem</a:t>
            </a:r>
          </a:p>
        </p:txBody>
      </p:sp>
      <p:sp>
        <p:nvSpPr>
          <p:cNvPr id="17" name="TextBox 16">
            <a:extLst>
              <a:ext uri="{FF2B5EF4-FFF2-40B4-BE49-F238E27FC236}">
                <a16:creationId xmlns:a16="http://schemas.microsoft.com/office/drawing/2014/main" id="{AED2E487-AEDB-9A4B-AC5E-36733B3B5D24}"/>
              </a:ext>
            </a:extLst>
          </p:cNvPr>
          <p:cNvSpPr txBox="1">
            <a:spLocks noChangeArrowheads="1"/>
          </p:cNvSpPr>
          <p:nvPr/>
        </p:nvSpPr>
        <p:spPr bwMode="auto">
          <a:xfrm>
            <a:off x="5867400" y="2856955"/>
            <a:ext cx="31242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b="0" dirty="0">
                <a:solidFill>
                  <a:srgbClr val="0070C0"/>
                </a:solidFill>
                <a:latin typeface="Calibri" panose="020F0502020204030204" pitchFamily="34" charset="0"/>
                <a:cs typeface="Calibri" panose="020F0502020204030204" pitchFamily="34" charset="0"/>
              </a:rPr>
              <a:t>ISA</a:t>
            </a:r>
          </a:p>
          <a:p>
            <a:pPr eaLnBrk="1" hangingPunct="1">
              <a:spcBef>
                <a:spcPct val="0"/>
              </a:spcBef>
              <a:buClrTx/>
              <a:buSzTx/>
              <a:buFontTx/>
              <a:buNone/>
            </a:pPr>
            <a:r>
              <a:rPr lang="en-US" altLang="en-US" sz="1600" b="0" dirty="0">
                <a:solidFill>
                  <a:srgbClr val="0070C0"/>
                </a:solidFill>
                <a:latin typeface="Calibri" panose="020F0502020204030204" pitchFamily="34" charset="0"/>
                <a:cs typeface="Calibri" panose="020F0502020204030204" pitchFamily="34" charset="0"/>
              </a:rPr>
              <a:t>(Instruction Set Architecture)</a:t>
            </a:r>
          </a:p>
          <a:p>
            <a:pPr eaLnBrk="1" hangingPunct="1">
              <a:spcBef>
                <a:spcPct val="0"/>
              </a:spcBef>
              <a:buClrTx/>
              <a:buSzTx/>
              <a:buFontTx/>
              <a:buNone/>
            </a:pPr>
            <a:endParaRPr lang="en-US" altLang="en-US" sz="1600" b="0" dirty="0">
              <a:latin typeface="Calibri" panose="020F0502020204030204" pitchFamily="34" charset="0"/>
              <a:cs typeface="Calibri" panose="020F0502020204030204" pitchFamily="34" charset="0"/>
            </a:endParaRPr>
          </a:p>
          <a:p>
            <a:pPr eaLnBrk="1" hangingPunct="1">
              <a:spcBef>
                <a:spcPct val="0"/>
              </a:spcBef>
              <a:buClrTx/>
              <a:buSzTx/>
              <a:buFontTx/>
              <a:buNone/>
            </a:pPr>
            <a:r>
              <a:rPr lang="en-US" altLang="en-US" sz="1600" b="0" dirty="0">
                <a:latin typeface="Calibri" panose="020F0502020204030204" pitchFamily="34" charset="0"/>
                <a:cs typeface="Calibri" panose="020F0502020204030204" pitchFamily="34" charset="0"/>
              </a:rPr>
              <a:t>Interface/contract between SW and HW.</a:t>
            </a:r>
          </a:p>
          <a:p>
            <a:pPr eaLnBrk="1" hangingPunct="1">
              <a:spcBef>
                <a:spcPct val="0"/>
              </a:spcBef>
              <a:buClrTx/>
              <a:buSzTx/>
              <a:buFontTx/>
              <a:buNone/>
            </a:pPr>
            <a:endParaRPr lang="en-US" altLang="en-US" sz="1600" b="0" dirty="0">
              <a:latin typeface="Calibri" panose="020F0502020204030204" pitchFamily="34" charset="0"/>
              <a:cs typeface="Calibri" panose="020F0502020204030204" pitchFamily="34" charset="0"/>
            </a:endParaRPr>
          </a:p>
          <a:p>
            <a:pPr eaLnBrk="1" hangingPunct="1">
              <a:spcBef>
                <a:spcPct val="0"/>
              </a:spcBef>
              <a:buClrTx/>
              <a:buSzTx/>
              <a:buFontTx/>
              <a:buNone/>
            </a:pPr>
            <a:r>
              <a:rPr lang="en-US" altLang="en-US" sz="1600" b="0" dirty="0">
                <a:latin typeface="Calibri" panose="020F0502020204030204" pitchFamily="34" charset="0"/>
                <a:cs typeface="Calibri" panose="020F0502020204030204" pitchFamily="34" charset="0"/>
              </a:rPr>
              <a:t>What the programmer assumes hardware will satisfy.</a:t>
            </a:r>
          </a:p>
        </p:txBody>
      </p:sp>
      <p:sp>
        <p:nvSpPr>
          <p:cNvPr id="19" name="TextBox 18">
            <a:extLst>
              <a:ext uri="{FF2B5EF4-FFF2-40B4-BE49-F238E27FC236}">
                <a16:creationId xmlns:a16="http://schemas.microsoft.com/office/drawing/2014/main" id="{4DD2D944-B8EE-004F-A1AA-822E3A2E7246}"/>
              </a:ext>
            </a:extLst>
          </p:cNvPr>
          <p:cNvSpPr txBox="1">
            <a:spLocks noChangeArrowheads="1"/>
          </p:cNvSpPr>
          <p:nvPr/>
        </p:nvSpPr>
        <p:spPr bwMode="auto">
          <a:xfrm>
            <a:off x="1066800" y="5366792"/>
            <a:ext cx="3505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dirty="0">
                <a:solidFill>
                  <a:srgbClr val="0070C0"/>
                </a:solidFill>
                <a:latin typeface="Calibri" panose="020F0502020204030204" pitchFamily="34" charset="0"/>
                <a:cs typeface="Calibri" panose="020F0502020204030204" pitchFamily="34" charset="0"/>
              </a:rPr>
              <a:t>Microarchitecture</a:t>
            </a:r>
          </a:p>
          <a:p>
            <a:pPr eaLnBrk="1" hangingPunct="1">
              <a:spcBef>
                <a:spcPct val="0"/>
              </a:spcBef>
              <a:buClrTx/>
              <a:buSzTx/>
              <a:buFontTx/>
              <a:buNone/>
            </a:pPr>
            <a:r>
              <a:rPr lang="en-US" altLang="en-US" sz="1600" b="0" dirty="0">
                <a:latin typeface="Calibri" panose="020F0502020204030204" pitchFamily="34" charset="0"/>
                <a:cs typeface="Calibri" panose="020F0502020204030204" pitchFamily="34" charset="0"/>
              </a:rPr>
              <a:t>An implementation of the ISA</a:t>
            </a:r>
          </a:p>
        </p:txBody>
      </p:sp>
      <p:sp>
        <p:nvSpPr>
          <p:cNvPr id="21" name="TextBox 20">
            <a:extLst>
              <a:ext uri="{FF2B5EF4-FFF2-40B4-BE49-F238E27FC236}">
                <a16:creationId xmlns:a16="http://schemas.microsoft.com/office/drawing/2014/main" id="{63307625-0308-6E44-A08A-99F98F97B0CB}"/>
              </a:ext>
            </a:extLst>
          </p:cNvPr>
          <p:cNvSpPr txBox="1">
            <a:spLocks noChangeArrowheads="1"/>
          </p:cNvSpPr>
          <p:nvPr/>
        </p:nvSpPr>
        <p:spPr bwMode="auto">
          <a:xfrm>
            <a:off x="4440561" y="5608092"/>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eaLnBrk="1" hangingPunct="1">
              <a:spcBef>
                <a:spcPct val="0"/>
              </a:spcBef>
              <a:buClrTx/>
              <a:buSzTx/>
              <a:buFontTx/>
              <a:buNone/>
            </a:pPr>
            <a:r>
              <a:rPr lang="en-US" altLang="en-US" sz="1600" dirty="0">
                <a:solidFill>
                  <a:srgbClr val="0070C0"/>
                </a:solidFill>
                <a:latin typeface="Calibri" panose="020F0502020204030204" pitchFamily="34" charset="0"/>
                <a:cs typeface="Calibri" panose="020F0502020204030204" pitchFamily="34" charset="0"/>
              </a:rPr>
              <a:t>Digital logic circuits</a:t>
            </a:r>
          </a:p>
          <a:p>
            <a:pPr eaLnBrk="1" hangingPunct="1">
              <a:spcBef>
                <a:spcPct val="0"/>
              </a:spcBef>
              <a:buClrTx/>
              <a:buSzTx/>
              <a:buFontTx/>
              <a:buNone/>
            </a:pPr>
            <a:r>
              <a:rPr lang="en-US" altLang="en-US" sz="1600" b="0" dirty="0">
                <a:latin typeface="Calibri" panose="020F0502020204030204" pitchFamily="34" charset="0"/>
                <a:cs typeface="Calibri" panose="020F0502020204030204" pitchFamily="34" charset="0"/>
              </a:rPr>
              <a:t>Building blocks of micro-arch (e.g., gates)</a:t>
            </a:r>
          </a:p>
        </p:txBody>
      </p:sp>
      <p:sp>
        <p:nvSpPr>
          <p:cNvPr id="22" name="TextBox 21">
            <a:extLst>
              <a:ext uri="{FF2B5EF4-FFF2-40B4-BE49-F238E27FC236}">
                <a16:creationId xmlns:a16="http://schemas.microsoft.com/office/drawing/2014/main" id="{CBE68184-E771-BC4F-92E7-021DC14A5093}"/>
              </a:ext>
            </a:extLst>
          </p:cNvPr>
          <p:cNvSpPr txBox="1"/>
          <p:nvPr/>
        </p:nvSpPr>
        <p:spPr>
          <a:xfrm>
            <a:off x="35266" y="6569560"/>
            <a:ext cx="2694071" cy="215444"/>
          </a:xfrm>
          <a:prstGeom prst="rect">
            <a:avLst/>
          </a:prstGeom>
          <a:noFill/>
        </p:spPr>
        <p:txBody>
          <a:bodyPr wrap="none" lIns="0" tIns="0" rIns="0" bIns="0" rtlCol="0" anchor="t" anchorCtr="0">
            <a:spAutoFit/>
          </a:bodyPr>
          <a:lstStyle/>
          <a:p>
            <a:r>
              <a:rPr lang="en-US" sz="1400" b="0" dirty="0">
                <a:latin typeface="Calibri" panose="020F0502020204030204" pitchFamily="34" charset="0"/>
                <a:cs typeface="Calibri" panose="020F0502020204030204" pitchFamily="34" charset="0"/>
              </a:rPr>
              <a:t>From Prof </a:t>
            </a:r>
            <a:r>
              <a:rPr lang="en-US" sz="1400" b="0" dirty="0" err="1">
                <a:latin typeface="Calibri" panose="020F0502020204030204" pitchFamily="34" charset="0"/>
                <a:cs typeface="Calibri" panose="020F0502020204030204" pitchFamily="34" charset="0"/>
              </a:rPr>
              <a:t>Onur</a:t>
            </a:r>
            <a:r>
              <a:rPr lang="en-US" sz="1400" b="0" dirty="0">
                <a:latin typeface="Calibri" panose="020F0502020204030204" pitchFamily="34" charset="0"/>
                <a:cs typeface="Calibri" panose="020F0502020204030204" pitchFamily="34" charset="0"/>
              </a:rPr>
              <a:t> </a:t>
            </a:r>
            <a:r>
              <a:rPr lang="en-US" sz="1400" b="0" dirty="0" err="1">
                <a:latin typeface="Calibri" panose="020F0502020204030204" pitchFamily="34" charset="0"/>
                <a:cs typeface="Calibri" panose="020F0502020204030204" pitchFamily="34" charset="0"/>
              </a:rPr>
              <a:t>Mutlu’s</a:t>
            </a:r>
            <a:r>
              <a:rPr lang="en-US" sz="1400" b="0" dirty="0">
                <a:latin typeface="Calibri" panose="020F0502020204030204" pitchFamily="34" charset="0"/>
                <a:cs typeface="Calibri" panose="020F0502020204030204" pitchFamily="34" charset="0"/>
              </a:rPr>
              <a:t> presentation</a:t>
            </a:r>
          </a:p>
        </p:txBody>
      </p:sp>
    </p:spTree>
    <p:extLst>
      <p:ext uri="{BB962C8B-B14F-4D97-AF65-F5344CB8AC3E}">
        <p14:creationId xmlns:p14="http://schemas.microsoft.com/office/powerpoint/2010/main" val="198659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Tn>
                        </p:par>
                      </p:childTnLst>
                    </p:cTn>
                  </p:par>
                  <p:par>
                    <p:cTn id="5" fill="hold" nodeType="clickPar">
                      <p:stCondLst>
                        <p:cond delay="indefinite"/>
                      </p:stCondLst>
                      <p:childTnLst>
                        <p:par>
                          <p:cTn id="6" fill="hold" nodeType="withGroup">
                            <p:stCondLst>
                              <p:cond delay="0"/>
                            </p:stCondLst>
                            <p:childTnLst>
                              <p:par>
                                <p:cTn id="7" presetID="1" presetClass="entr" presetSubtype="0" fill="hold" grpId="0" nodeType="clickEffect">
                                  <p:stCondLst>
                                    <p:cond delay="0"/>
                                  </p:stCondLst>
                                  <p:childTnLst>
                                    <p:set>
                                      <p:cBhvr>
                                        <p:cTn id="8" dur="1" fill="hold">
                                          <p:stCondLst>
                                            <p:cond delay="0"/>
                                          </p:stCondLst>
                                        </p:cTn>
                                        <p:tgtEl>
                                          <p:spTgt spid="2458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2458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58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458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linds(horizontal)">
                                      <p:cBhvr>
                                        <p:cTn id="51" dur="500"/>
                                        <p:tgtEl>
                                          <p:spTgt spid="1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9"/>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linds(horizontal)">
                                      <p:cBhvr>
                                        <p:cTn id="62" dur="500"/>
                                        <p:tgtEl>
                                          <p:spTgt spid="2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458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animBg="1"/>
      <p:bldP spid="24585" grpId="0" animBg="1"/>
      <p:bldP spid="24586" grpId="0" animBg="1"/>
      <p:bldP spid="18" grpId="0" animBg="1"/>
      <p:bldP spid="24588" grpId="0" animBg="1"/>
      <p:bldP spid="24589" grpId="0" animBg="1"/>
      <p:bldP spid="25" grpId="0" animBg="1"/>
      <p:bldP spid="20" grpId="0" animBg="1"/>
      <p:bldP spid="4" grpId="0"/>
      <p:bldP spid="4" grpId="1"/>
      <p:bldP spid="17" grpId="0"/>
      <p:bldP spid="17" grpId="1"/>
      <p:bldP spid="19" grpId="0"/>
      <p:bldP spid="19" grpId="1"/>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518-D558-F746-8A85-356574ABD6BE}"/>
              </a:ext>
            </a:extLst>
          </p:cNvPr>
          <p:cNvSpPr>
            <a:spLocks noGrp="1"/>
          </p:cNvSpPr>
          <p:nvPr>
            <p:ph type="ctrTitle"/>
          </p:nvPr>
        </p:nvSpPr>
        <p:spPr>
          <a:xfrm>
            <a:off x="611560" y="2564904"/>
            <a:ext cx="7772400" cy="1470025"/>
          </a:xfrm>
        </p:spPr>
        <p:txBody>
          <a:bodyPr/>
          <a:lstStyle/>
          <a:p>
            <a:r>
              <a:rPr lang="en-US" dirty="0">
                <a:solidFill>
                  <a:srgbClr val="0070C0"/>
                </a:solidFill>
              </a:rPr>
              <a:t>ISA vs Microarchitecture</a:t>
            </a:r>
          </a:p>
        </p:txBody>
      </p:sp>
    </p:spTree>
    <p:extLst>
      <p:ext uri="{BB962C8B-B14F-4D97-AF65-F5344CB8AC3E}">
        <p14:creationId xmlns:p14="http://schemas.microsoft.com/office/powerpoint/2010/main" val="2033874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 Style2" id="{785CC862-AD9E-B14B-8323-DEED5B510C8D}" vid="{4A6C5C6E-4F03-D64F-A432-ED0CCB7D2A6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 Style2" id="{785CC862-AD9E-B14B-8323-DEED5B510C8D}" vid="{08A5548E-C97E-4549-8CB2-1E907431C39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4436</TotalTime>
  <Words>2722</Words>
  <Application>Microsoft Macintosh PowerPoint</Application>
  <PresentationFormat>On-screen Show (4:3)</PresentationFormat>
  <Paragraphs>413</Paragraphs>
  <Slides>43</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ＭＳ Ｐゴシック</vt:lpstr>
      <vt:lpstr>Arial</vt:lpstr>
      <vt:lpstr>Arial Narrow</vt:lpstr>
      <vt:lpstr>Calibri</vt:lpstr>
      <vt:lpstr>Calibri Light</vt:lpstr>
      <vt:lpstr>Times New Roman</vt:lpstr>
      <vt:lpstr>Wingdings</vt:lpstr>
      <vt:lpstr>Wingdings 2</vt:lpstr>
      <vt:lpstr>template2007</vt:lpstr>
      <vt:lpstr>Custom Design</vt:lpstr>
      <vt:lpstr> CS 211 Computer Architecture Lecture 9: ISA - Introduction</vt:lpstr>
      <vt:lpstr>In this class, we will study</vt:lpstr>
      <vt:lpstr>Acknowledgements</vt:lpstr>
      <vt:lpstr>Instruction Set Architecture (ISA) - Basics</vt:lpstr>
      <vt:lpstr>We will learn that is in-between..</vt:lpstr>
      <vt:lpstr>Instruction</vt:lpstr>
      <vt:lpstr>Instruction Set</vt:lpstr>
      <vt:lpstr>Levels of Transformation</vt:lpstr>
      <vt:lpstr>ISA vs Microarchitecture</vt:lpstr>
      <vt:lpstr>ISA vs. Microarchitecture</vt:lpstr>
      <vt:lpstr>ISA vs. Microarchitecture</vt:lpstr>
      <vt:lpstr>The Von-Neumann Model and ISA</vt:lpstr>
      <vt:lpstr>Instruction Set Architecture (ISA) –Specification </vt:lpstr>
      <vt:lpstr>ISA Specifies..</vt:lpstr>
      <vt:lpstr>Opcodes in LC-3</vt:lpstr>
      <vt:lpstr>Opcodes in RISC-V  (RV32I)</vt:lpstr>
      <vt:lpstr>Opcodes in x-86 (64 bits)</vt:lpstr>
      <vt:lpstr>Data Types</vt:lpstr>
      <vt:lpstr>Data Types</vt:lpstr>
      <vt:lpstr>PowerPoint Presentation</vt:lpstr>
      <vt:lpstr>Number of operands</vt:lpstr>
      <vt:lpstr> Microarchitecture</vt:lpstr>
      <vt:lpstr>Microarchitecture</vt:lpstr>
      <vt:lpstr>Quiz: Property of ISA  or Microarchitecture?</vt:lpstr>
      <vt:lpstr>Factors to consider when designing ISA</vt:lpstr>
      <vt:lpstr>Levels of Transformation – A user centric view</vt:lpstr>
      <vt:lpstr>Demands of Applications</vt:lpstr>
      <vt:lpstr>Different ISAs Over Decades</vt:lpstr>
      <vt:lpstr> Trivia</vt:lpstr>
      <vt:lpstr>Optical Fiber</vt:lpstr>
      <vt:lpstr>Optical Fiber</vt:lpstr>
      <vt:lpstr>Nielsen's Law of Internet Bandwidth </vt:lpstr>
      <vt:lpstr>Backup</vt:lpstr>
      <vt:lpstr>ARM</vt:lpstr>
      <vt:lpstr>LC-3b ISA</vt:lpstr>
      <vt:lpstr>X86-64 ISA</vt:lpstr>
      <vt:lpstr>X86-64 ISA</vt:lpstr>
      <vt:lpstr>PowerPoint Presentation</vt:lpstr>
      <vt:lpstr>PowerPoint Presentation</vt:lpstr>
      <vt:lpstr>Types of Instructions</vt:lpstr>
      <vt:lpstr>Addressing Modes</vt:lpstr>
      <vt:lpstr>Evolution of Register Architecture</vt:lpstr>
      <vt:lpstr>Elements of ISA –Register (Repeat)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 305 Computer Architecture Lecture 7: ISA - Introduction</dc:title>
  <dc:creator>Microsoft Office User</dc:creator>
  <dc:description>Redesign of slides created by Randal E. Bryant and David R. O'Hallaron</dc:description>
  <cp:lastModifiedBy>Microsoft Office User</cp:lastModifiedBy>
  <cp:revision>44</cp:revision>
  <cp:lastPrinted>2010-01-19T15:27:43Z</cp:lastPrinted>
  <dcterms:created xsi:type="dcterms:W3CDTF">2020-09-18T07:27:12Z</dcterms:created>
  <dcterms:modified xsi:type="dcterms:W3CDTF">2021-02-17T07:52:15Z</dcterms:modified>
</cp:coreProperties>
</file>